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Arimo" panose="020B0604020202020204" pitchFamily="34" charset="0"/>
      <p:regular r:id="rId27"/>
      <p:bold r:id="rId28"/>
      <p:italic r:id="rId29"/>
      <p:boldItalic r:id="rId30"/>
    </p:embeddedFont>
    <p:embeddedFont>
      <p:font typeface="Calibri" panose="020F050202020403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jL8Y9VbqUcMPxb89zmDWNkKMyAX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1314" autoAdjust="0"/>
  </p:normalViewPr>
  <p:slideViewPr>
    <p:cSldViewPr snapToGrid="0">
      <p:cViewPr varScale="1">
        <p:scale>
          <a:sx n="63" d="100"/>
          <a:sy n="63" d="100"/>
        </p:scale>
        <p:origin x="2736" y="72"/>
      </p:cViewPr>
      <p:guideLst>
        <p:guide orient="horz" pos="2160"/>
        <p:guide pos="288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Hello everyone! welcome to the final project presentation presented by Group #9.</a:t>
            </a:r>
            <a:endParaRPr/>
          </a:p>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df3d532875_1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df3d532875_1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US" dirty="0"/>
              <a:t>In order to predict the condo price, we used data analytics. We followed this data pipeline, where we started by finding data sources. Then, we cleaned and transformed the data and stored the data in a server. This is followed by feature engineering. Next, we built the model, evaluated the model, and generated the forecast, which was then delivered to the end user in an interactive webpage. </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238" name="Google Shape;238;gdf3d532875_13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df3d532875_13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gdf3d532875_13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The first thing we did was doing research about what can impact the real estate prices so that we know what data we need to collect. </a:t>
            </a:r>
            <a:endParaRPr/>
          </a:p>
          <a:p>
            <a:pPr marL="0" lvl="0" indent="0" algn="l" rtl="0">
              <a:spcBef>
                <a:spcPts val="0"/>
              </a:spcBef>
              <a:spcAft>
                <a:spcPts val="0"/>
              </a:spcAft>
              <a:buNone/>
            </a:pPr>
            <a:endParaRPr/>
          </a:p>
        </p:txBody>
      </p:sp>
      <p:sp>
        <p:nvSpPr>
          <p:cNvPr id="276" name="Google Shape;276;gdf3d532875_13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df3d532875_13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gdf3d532875_13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Here are some examples of the factors or indicators that we think are important to the forecast.</a:t>
            </a:r>
            <a:endParaRPr/>
          </a:p>
          <a:p>
            <a:pPr marL="0" lvl="0" indent="0" algn="l" rtl="0">
              <a:spcBef>
                <a:spcPts val="0"/>
              </a:spcBef>
              <a:spcAft>
                <a:spcPts val="0"/>
              </a:spcAft>
              <a:buNone/>
            </a:pPr>
            <a:endParaRPr/>
          </a:p>
        </p:txBody>
      </p:sp>
      <p:sp>
        <p:nvSpPr>
          <p:cNvPr id="286" name="Google Shape;286;gdf3d532875_13_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df3d532875_13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gdf3d532875_13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t>After cleaning and transforming the data, we want to build a model. Here is what the data looks like from 2001 to now. There are a few characteristics worth mentioning. First, price is a continuous number. Secondly, there are multiple variables that can affect the price and those variables are likely to have relationships among themselves. Thirdly, this is a time series</a:t>
            </a:r>
            <a:r>
              <a:rPr lang="en-US" b="1" dirty="0">
                <a:solidFill>
                  <a:srgbClr val="202124"/>
                </a:solidFill>
                <a:latin typeface="Arial"/>
                <a:ea typeface="Arial"/>
                <a:cs typeface="Arial"/>
                <a:sym typeface="Arial"/>
              </a:rPr>
              <a:t>. </a:t>
            </a:r>
            <a:endParaRPr dirty="0"/>
          </a:p>
        </p:txBody>
      </p:sp>
      <p:sp>
        <p:nvSpPr>
          <p:cNvPr id="296" name="Google Shape;296;gdf3d532875_13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df3d532875_13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df3d532875_13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Based on these characteristics, we chose a model called vector autoregressive model.</a:t>
            </a:r>
            <a:endParaRPr/>
          </a:p>
          <a:p>
            <a:pPr marL="0" lvl="0" indent="0" algn="l" rtl="0">
              <a:spcBef>
                <a:spcPts val="0"/>
              </a:spcBef>
              <a:spcAft>
                <a:spcPts val="0"/>
              </a:spcAft>
              <a:buNone/>
            </a:pPr>
            <a:endParaRPr/>
          </a:p>
        </p:txBody>
      </p:sp>
      <p:sp>
        <p:nvSpPr>
          <p:cNvPr id="306" name="Google Shape;306;gdf3d532875_13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df3d532875_13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df3d532875_13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t>Here is a graph we generated when testing our model. The test data is from 2017 to 2021. As you can see, the forecast is very close to the actual prices. Most of the turning points are accurately predicted, but I guess the model didn’t see COVID coming. </a:t>
            </a:r>
            <a:endParaRPr dirty="0"/>
          </a:p>
        </p:txBody>
      </p:sp>
      <p:sp>
        <p:nvSpPr>
          <p:cNvPr id="315" name="Google Shape;315;gdf3d532875_13_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f3d532875_13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gdf3d532875_13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t>Using two sets of rolling window cross evaluation, we concluded that for a 3 month forecast, the average error of the forecast is around 2.5%. For a 12 month forecast, the error is around 4%. The error will get larger as you predict farther away from the current time. But we think the result is reasonable, given the instability of the real estate market.</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spcBef>
                <a:spcPts val="0"/>
              </a:spcBef>
              <a:spcAft>
                <a:spcPts val="0"/>
              </a:spcAft>
              <a:buNone/>
            </a:pPr>
            <a:endParaRPr dirty="0"/>
          </a:p>
        </p:txBody>
      </p:sp>
      <p:sp>
        <p:nvSpPr>
          <p:cNvPr id="325" name="Google Shape;325;gdf3d532875_13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df3d532875_13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gdf3d532875_13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t>This is the final forecast we produced from the model. We are confident that our model is pretty accurate, at least for the first 12 months, but really how accurate it is, only time will tell. Now, let’s take a look at the webpage we built.</a:t>
            </a:r>
            <a:endParaRPr dirty="0"/>
          </a:p>
          <a:p>
            <a:pPr marL="0" lvl="0" indent="0" algn="l" rtl="0">
              <a:spcBef>
                <a:spcPts val="0"/>
              </a:spcBef>
              <a:spcAft>
                <a:spcPts val="0"/>
              </a:spcAft>
              <a:buNone/>
            </a:pPr>
            <a:endParaRPr dirty="0"/>
          </a:p>
        </p:txBody>
      </p:sp>
      <p:sp>
        <p:nvSpPr>
          <p:cNvPr id="342" name="Google Shape;342;gdf3d532875_13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 brief introduction of the group members for this presentation - Johnny, Jesse, Ariel and Xinpei</a:t>
            </a:r>
            <a:endParaRPr/>
          </a:p>
          <a:p>
            <a:pPr marL="0" lvl="0" indent="0" algn="l" rtl="0">
              <a:spcBef>
                <a:spcPts val="0"/>
              </a:spcBef>
              <a:spcAft>
                <a:spcPts val="0"/>
              </a:spcAft>
              <a:buNone/>
            </a:pPr>
            <a:endParaRPr/>
          </a:p>
        </p:txBody>
      </p:sp>
      <p:sp>
        <p:nvSpPr>
          <p:cNvPr id="98" name="Google Shape;9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a:latin typeface="Arial"/>
                <a:ea typeface="Arial"/>
                <a:cs typeface="Arial"/>
                <a:sym typeface="Arial"/>
              </a:rPr>
              <a:t>Next,  I will explain to you the map display section as a potential consumer. For example, suppose you bought a property in the C01 area 10 years ago. Now you are planning to sell the previous condo. You want to evaluate your investment in this condo trading. However, you forgot the last purchase price, so you may hope to refer to the same area Historical condo prices for evaluating the historical cost on this property. In this case, you can choose "historical" in the filter on the left side of our webpage and then select the time you bought the property, such as May 2015. We can get the historical average condo prices in all areas on the map by this way. Then, finding and clicking the C01 area on the map, and you could see the information needed. </a:t>
            </a:r>
            <a:endParaRPr sz="10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000">
                <a:latin typeface="Arial"/>
                <a:ea typeface="Arial"/>
                <a:cs typeface="Arial"/>
                <a:sym typeface="Arial"/>
              </a:rPr>
              <a:t>In the same way, we can similarly get the latest housing prices. But considering our property will be traded in the next month, you need the possible future price instead. So we can choose to forecast and set the time for next month. Then select this area again. As a result, our machine learning model will use historical data to help you predict the approximate price of the following month in this area.</a:t>
            </a:r>
            <a:endParaRPr sz="10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000">
                <a:latin typeface="Arial"/>
                <a:ea typeface="Arial"/>
                <a:cs typeface="Arial"/>
                <a:sym typeface="Arial"/>
              </a:rPr>
              <a:t>If you don't like the map mode, you could customize the mapping interface choose the layer by clicking the right top of the map.</a:t>
            </a:r>
            <a:endParaRPr sz="1000">
              <a:latin typeface="Arial"/>
              <a:ea typeface="Arial"/>
              <a:cs typeface="Arial"/>
              <a:sym typeface="Arial"/>
            </a:endParaRPr>
          </a:p>
          <a:p>
            <a:pPr marL="0" lvl="0" indent="0" algn="l" rtl="0">
              <a:spcBef>
                <a:spcPts val="0"/>
              </a:spcBef>
              <a:spcAft>
                <a:spcPts val="0"/>
              </a:spcAft>
              <a:buNone/>
            </a:pPr>
            <a:endParaRPr/>
          </a:p>
        </p:txBody>
      </p:sp>
      <p:sp>
        <p:nvSpPr>
          <p:cNvPr id="397" name="Google Shape;3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df3d532875_1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US">
                <a:solidFill>
                  <a:schemeClr val="dk1"/>
                </a:solidFill>
              </a:rPr>
              <a:t>This webpage demonstrates what we have already achieved for this project. To work on this project further, we would need to look for better data sources, probably paid ones, so that we may have more accurate results and more insights from the data. </a:t>
            </a:r>
            <a:endParaRPr>
              <a:solidFill>
                <a:schemeClr val="dk1"/>
              </a:solidFill>
            </a:endParaRPr>
          </a:p>
          <a:p>
            <a:pPr marL="0" lvl="0" indent="0" algn="l" rtl="0">
              <a:lnSpc>
                <a:spcPct val="115000"/>
              </a:lnSpc>
              <a:spcBef>
                <a:spcPts val="0"/>
              </a:spcBef>
              <a:spcAft>
                <a:spcPts val="0"/>
              </a:spcAft>
              <a:buSzPts val="1100"/>
              <a:buNone/>
            </a:pPr>
            <a:endParaRPr>
              <a:solidFill>
                <a:schemeClr val="dk1"/>
              </a:solidFill>
            </a:endParaRPr>
          </a:p>
          <a:p>
            <a:pPr marL="0" lvl="0" indent="0" algn="l" rtl="0">
              <a:lnSpc>
                <a:spcPct val="115000"/>
              </a:lnSpc>
              <a:spcBef>
                <a:spcPts val="0"/>
              </a:spcBef>
              <a:spcAft>
                <a:spcPts val="0"/>
              </a:spcAft>
              <a:buSzPts val="1100"/>
              <a:buNone/>
            </a:pPr>
            <a:r>
              <a:rPr lang="en-US">
                <a:solidFill>
                  <a:schemeClr val="dk1"/>
                </a:solidFill>
              </a:rPr>
              <a:t>（开会啦:D）Second thing is, if we want better informed analysis and more detailed information for each specific region, we shall also dig through more factors and find those that also have an impact on property price.</a:t>
            </a:r>
            <a:endParaRPr>
              <a:solidFill>
                <a:schemeClr val="dk1"/>
              </a:solidFill>
            </a:endParaRPr>
          </a:p>
          <a:p>
            <a:pPr marL="0" lvl="0" indent="0" algn="l" rtl="0">
              <a:lnSpc>
                <a:spcPct val="115000"/>
              </a:lnSpc>
              <a:spcBef>
                <a:spcPts val="0"/>
              </a:spcBef>
              <a:spcAft>
                <a:spcPts val="0"/>
              </a:spcAft>
              <a:buSzPts val="1100"/>
              <a:buNone/>
            </a:pPr>
            <a:endParaRPr>
              <a:solidFill>
                <a:schemeClr val="dk1"/>
              </a:solidFill>
            </a:endParaRPr>
          </a:p>
          <a:p>
            <a:pPr marL="0" lvl="0" indent="0" algn="l" rtl="0">
              <a:lnSpc>
                <a:spcPct val="115000"/>
              </a:lnSpc>
              <a:spcBef>
                <a:spcPts val="0"/>
              </a:spcBef>
              <a:spcAft>
                <a:spcPts val="0"/>
              </a:spcAft>
              <a:buSzPts val="1100"/>
              <a:buNone/>
            </a:pPr>
            <a:r>
              <a:rPr lang="en-US">
                <a:solidFill>
                  <a:schemeClr val="dk1"/>
                </a:solidFill>
              </a:rPr>
              <a:t>Another problem we faced was the limited number of data entries for the analysis, more rows of data fed into the model will be helpful for future analysis, and a database is needed for continuous collection of incoming data. </a:t>
            </a:r>
            <a:endParaRPr>
              <a:solidFill>
                <a:schemeClr val="dk1"/>
              </a:solidFill>
            </a:endParaRPr>
          </a:p>
          <a:p>
            <a:pPr marL="0" lvl="0" indent="0" algn="l" rtl="0">
              <a:lnSpc>
                <a:spcPct val="115000"/>
              </a:lnSpc>
              <a:spcBef>
                <a:spcPts val="0"/>
              </a:spcBef>
              <a:spcAft>
                <a:spcPts val="0"/>
              </a:spcAft>
              <a:buSzPts val="1100"/>
              <a:buNone/>
            </a:pPr>
            <a:endParaRPr>
              <a:solidFill>
                <a:schemeClr val="dk1"/>
              </a:solidFill>
            </a:endParaRPr>
          </a:p>
          <a:p>
            <a:pPr marL="0" lvl="0" indent="0" algn="l" rtl="0">
              <a:lnSpc>
                <a:spcPct val="115000"/>
              </a:lnSpc>
              <a:spcBef>
                <a:spcPts val="0"/>
              </a:spcBef>
              <a:spcAft>
                <a:spcPts val="0"/>
              </a:spcAft>
              <a:buSzPts val="1100"/>
              <a:buNone/>
            </a:pPr>
            <a:r>
              <a:rPr lang="en-US">
                <a:solidFill>
                  <a:schemeClr val="dk1"/>
                </a:solidFill>
              </a:rPr>
              <a:t>With those improvements, we may aim to forecast prices for smaller regions and for a higher frequency. </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p>
        </p:txBody>
      </p:sp>
      <p:sp>
        <p:nvSpPr>
          <p:cNvPr id="409" name="Google Shape;409;gdf3d532875_1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df3d532875_11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df3d532875_11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df3d532875_11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Here is the agenda of our presentation. We will walk through every single one of them in the later explanation.</a:t>
            </a:r>
            <a:endParaRPr/>
          </a:p>
          <a:p>
            <a:pPr marL="0" lvl="0" indent="0" algn="l" rtl="0">
              <a:spcBef>
                <a:spcPts val="0"/>
              </a:spcBef>
              <a:spcAft>
                <a:spcPts val="0"/>
              </a:spcAft>
              <a:buNone/>
            </a:pPr>
            <a:endParaRPr/>
          </a:p>
        </p:txBody>
      </p:sp>
      <p:sp>
        <p:nvSpPr>
          <p:cNvPr id="134" name="Google Shape;1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Okay! First of all, what is our project about?</a:t>
            </a:r>
            <a:endParaRPr/>
          </a:p>
          <a:p>
            <a:pPr marL="0" lvl="0" indent="0" algn="l" rtl="0">
              <a:spcBef>
                <a:spcPts val="0"/>
              </a:spcBef>
              <a:spcAft>
                <a:spcPts val="0"/>
              </a:spcAft>
              <a:buNone/>
            </a:pPr>
            <a:endParaRPr/>
          </a:p>
        </p:txBody>
      </p:sp>
      <p:sp>
        <p:nvSpPr>
          <p:cNvPr id="144" name="Google Shape;14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What you see here is Toronto, one of the largest and most prosperous cities in the world. A big portion of the economy of this city is real estate and I wanna give you a brief taste how crazy the market is in this place.</a:t>
            </a:r>
            <a:endParaRPr/>
          </a:p>
          <a:p>
            <a:pPr marL="0" lvl="0" indent="0" algn="l" rtl="0">
              <a:spcBef>
                <a:spcPts val="0"/>
              </a:spcBef>
              <a:spcAft>
                <a:spcPts val="0"/>
              </a:spcAft>
              <a:buNone/>
            </a:pPr>
            <a:endParaRPr/>
          </a:p>
        </p:txBody>
      </p:sp>
      <p:sp>
        <p:nvSpPr>
          <p:cNvPr id="158" name="Google Shape;15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US"/>
              <a:t>For people might be familiar in City of Toronto, it is splitted into different areas. For certain area, I want to emphasize the data here is for certain area, in year 2000, the average price of a condo unit is 200k $. But when it comes to year 2020 before the pandemic, guess what… the average price of a condo unit sale in that area is around 2M$. That is ten time of the worth!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US"/>
              <a:t>Okay! it appears that condo selling has shown a great potential to be a wise investment option and everyone seems happy! But here comes the question… for a single buyer real estate is not something that if you keep holding it forever then the value will simply keep increasing. Instead, the value fluctuates as the economic environment changes. Now the question becomes… when should I buy in? when should I sell it? What does the sale pricing look like in the near future?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Now I will talk about how we predict the condo price using the magic --- data and a statistical model.</a:t>
            </a:r>
            <a:endParaRPr dirty="0"/>
          </a:p>
        </p:txBody>
      </p:sp>
      <p:sp>
        <p:nvSpPr>
          <p:cNvPr id="226" name="Google Shape;22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8"/>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9"/>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2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2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2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2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2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7"/>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png"/><Relationship Id="rId9"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a:stretch/>
        </p:blipFill>
        <p:spPr>
          <a:xfrm>
            <a:off x="-139461" y="-78447"/>
            <a:ext cx="18566924" cy="10443894"/>
          </a:xfrm>
          <a:prstGeom prst="rect">
            <a:avLst/>
          </a:prstGeom>
          <a:noFill/>
          <a:ln>
            <a:noFill/>
          </a:ln>
        </p:spPr>
      </p:pic>
      <p:pic>
        <p:nvPicPr>
          <p:cNvPr id="90" name="Google Shape;90;p1"/>
          <p:cNvPicPr preferRelativeResize="0"/>
          <p:nvPr/>
        </p:nvPicPr>
        <p:blipFill rotWithShape="1">
          <a:blip r:embed="rId4">
            <a:alphaModFix/>
          </a:blip>
          <a:srcRect/>
          <a:stretch/>
        </p:blipFill>
        <p:spPr>
          <a:xfrm>
            <a:off x="9144000" y="1028700"/>
            <a:ext cx="11763064" cy="9802554"/>
          </a:xfrm>
          <a:prstGeom prst="rect">
            <a:avLst/>
          </a:prstGeom>
          <a:noFill/>
          <a:ln>
            <a:noFill/>
          </a:ln>
        </p:spPr>
      </p:pic>
      <p:grpSp>
        <p:nvGrpSpPr>
          <p:cNvPr id="91" name="Google Shape;91;p1"/>
          <p:cNvGrpSpPr/>
          <p:nvPr/>
        </p:nvGrpSpPr>
        <p:grpSpPr>
          <a:xfrm>
            <a:off x="459340" y="2629613"/>
            <a:ext cx="13634649" cy="7222846"/>
            <a:chOff x="0" y="-704850"/>
            <a:chExt cx="18179531" cy="9630462"/>
          </a:xfrm>
        </p:grpSpPr>
        <p:sp>
          <p:nvSpPr>
            <p:cNvPr id="92" name="Google Shape;92;p1"/>
            <p:cNvSpPr txBox="1"/>
            <p:nvPr/>
          </p:nvSpPr>
          <p:spPr>
            <a:xfrm>
              <a:off x="0" y="-704850"/>
              <a:ext cx="18179531" cy="8723262"/>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en-US" sz="18235" b="0" i="0" u="none" strike="noStrike" cap="none">
                  <a:solidFill>
                    <a:srgbClr val="FFFFFF"/>
                  </a:solidFill>
                  <a:latin typeface="Arial"/>
                  <a:ea typeface="Arial"/>
                  <a:cs typeface="Arial"/>
                  <a:sym typeface="Arial"/>
                </a:rPr>
                <a:t>FINAL PROJECT</a:t>
              </a:r>
              <a:endParaRPr/>
            </a:p>
          </p:txBody>
        </p:sp>
        <p:sp>
          <p:nvSpPr>
            <p:cNvPr id="93" name="Google Shape;93;p1"/>
            <p:cNvSpPr txBox="1"/>
            <p:nvPr/>
          </p:nvSpPr>
          <p:spPr>
            <a:xfrm>
              <a:off x="109287" y="7866012"/>
              <a:ext cx="9213000" cy="1059600"/>
            </a:xfrm>
            <a:prstGeom prst="rect">
              <a:avLst/>
            </a:prstGeom>
            <a:noFill/>
            <a:ln>
              <a:noFill/>
            </a:ln>
          </p:spPr>
          <p:txBody>
            <a:bodyPr spcFirstLastPara="1" wrap="square" lIns="0" tIns="0" rIns="0" bIns="0" anchor="t" anchorCtr="0">
              <a:spAutoFit/>
            </a:bodyPr>
            <a:lstStyle/>
            <a:p>
              <a:pPr marL="0" marR="0" lvl="0" indent="0" algn="l" rtl="0">
                <a:lnSpc>
                  <a:spcPct val="149990"/>
                </a:lnSpc>
                <a:spcBef>
                  <a:spcPts val="0"/>
                </a:spcBef>
                <a:spcAft>
                  <a:spcPts val="0"/>
                </a:spcAft>
                <a:buNone/>
              </a:pPr>
              <a:r>
                <a:rPr lang="en-US" sz="5163" b="0" i="0" u="none" strike="noStrike" cap="none">
                  <a:solidFill>
                    <a:srgbClr val="FFFFFF"/>
                  </a:solidFill>
                  <a:latin typeface="Arial"/>
                  <a:ea typeface="Arial"/>
                  <a:cs typeface="Arial"/>
                  <a:sym typeface="Arial"/>
                </a:rPr>
                <a:t>Group 9</a:t>
              </a:r>
              <a:endParaRPr/>
            </a:p>
          </p:txBody>
        </p:sp>
      </p:grpSp>
      <p:pic>
        <p:nvPicPr>
          <p:cNvPr id="94" name="Google Shape;94;p1"/>
          <p:cNvPicPr preferRelativeResize="0"/>
          <p:nvPr/>
        </p:nvPicPr>
        <p:blipFill rotWithShape="1">
          <a:blip r:embed="rId5">
            <a:alphaModFix/>
          </a:blip>
          <a:srcRect/>
          <a:stretch/>
        </p:blipFill>
        <p:spPr>
          <a:xfrm>
            <a:off x="2371238" y="0"/>
            <a:ext cx="6114488" cy="35686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gdf3d532875_13_0"/>
          <p:cNvPicPr preferRelativeResize="0"/>
          <p:nvPr/>
        </p:nvPicPr>
        <p:blipFill rotWithShape="1">
          <a:blip r:embed="rId3">
            <a:alphaModFix/>
          </a:blip>
          <a:srcRect/>
          <a:stretch/>
        </p:blipFill>
        <p:spPr>
          <a:xfrm>
            <a:off x="-139461" y="-78447"/>
            <a:ext cx="18566923" cy="10443893"/>
          </a:xfrm>
          <a:prstGeom prst="rect">
            <a:avLst/>
          </a:prstGeom>
          <a:noFill/>
          <a:ln>
            <a:noFill/>
          </a:ln>
        </p:spPr>
      </p:pic>
      <p:sp>
        <p:nvSpPr>
          <p:cNvPr id="241" name="Google Shape;241;gdf3d532875_13_0"/>
          <p:cNvSpPr txBox="1"/>
          <p:nvPr/>
        </p:nvSpPr>
        <p:spPr>
          <a:xfrm>
            <a:off x="1828800" y="1028700"/>
            <a:ext cx="11277600" cy="7389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4800" b="1">
                <a:solidFill>
                  <a:srgbClr val="FFFFFF"/>
                </a:solidFill>
                <a:latin typeface="Calibri"/>
                <a:ea typeface="Calibri"/>
                <a:cs typeface="Calibri"/>
                <a:sym typeface="Calibri"/>
              </a:rPr>
              <a:t>DATA PIPELINE</a:t>
            </a:r>
            <a:endParaRPr/>
          </a:p>
        </p:txBody>
      </p:sp>
      <p:grpSp>
        <p:nvGrpSpPr>
          <p:cNvPr id="242" name="Google Shape;242;gdf3d532875_13_0"/>
          <p:cNvGrpSpPr/>
          <p:nvPr/>
        </p:nvGrpSpPr>
        <p:grpSpPr>
          <a:xfrm>
            <a:off x="764517" y="2481091"/>
            <a:ext cx="16759352" cy="4664465"/>
            <a:chOff x="107114" y="4591"/>
            <a:chExt cx="16759352" cy="4664465"/>
          </a:xfrm>
        </p:grpSpPr>
        <p:sp>
          <p:nvSpPr>
            <p:cNvPr id="243" name="Google Shape;243;gdf3d532875_13_0"/>
            <p:cNvSpPr/>
            <p:nvPr/>
          </p:nvSpPr>
          <p:spPr>
            <a:xfrm>
              <a:off x="14236366" y="549519"/>
              <a:ext cx="2630100" cy="2629500"/>
            </a:xfrm>
            <a:prstGeom prst="ellipse">
              <a:avLst/>
            </a:prstGeom>
            <a:gradFill>
              <a:gsLst>
                <a:gs pos="0">
                  <a:srgbClr val="5D427D"/>
                </a:gs>
                <a:gs pos="80000">
                  <a:srgbClr val="7A57A5"/>
                </a:gs>
                <a:gs pos="100000">
                  <a:srgbClr val="7A56A7"/>
                </a:gs>
              </a:gsLst>
              <a:lin ang="16200038" scaled="0"/>
            </a:gradFill>
            <a:ln>
              <a:noFill/>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gdf3d532875_13_0"/>
            <p:cNvSpPr/>
            <p:nvPr/>
          </p:nvSpPr>
          <p:spPr>
            <a:xfrm>
              <a:off x="14324927" y="637187"/>
              <a:ext cx="2454600" cy="2454300"/>
            </a:xfrm>
            <a:prstGeom prst="ellipse">
              <a:avLst/>
            </a:prstGeom>
            <a:solidFill>
              <a:schemeClr val="lt1">
                <a:alpha val="89800"/>
              </a:scheme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gdf3d532875_13_0"/>
            <p:cNvSpPr txBox="1"/>
            <p:nvPr/>
          </p:nvSpPr>
          <p:spPr>
            <a:xfrm>
              <a:off x="14675828" y="987860"/>
              <a:ext cx="1752900" cy="1752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1">
                  <a:solidFill>
                    <a:schemeClr val="dk1"/>
                  </a:solidFill>
                  <a:latin typeface="Calibri"/>
                  <a:ea typeface="Calibri"/>
                  <a:cs typeface="Calibri"/>
                  <a:sym typeface="Calibri"/>
                </a:rPr>
                <a:t>Delivery</a:t>
              </a:r>
              <a:endParaRPr/>
            </a:p>
          </p:txBody>
        </p:sp>
        <p:sp>
          <p:nvSpPr>
            <p:cNvPr id="246" name="Google Shape;246;gdf3d532875_13_0"/>
            <p:cNvSpPr/>
            <p:nvPr/>
          </p:nvSpPr>
          <p:spPr>
            <a:xfrm>
              <a:off x="14324927" y="3227556"/>
              <a:ext cx="2454600" cy="144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gdf3d532875_13_0"/>
            <p:cNvSpPr txBox="1"/>
            <p:nvPr/>
          </p:nvSpPr>
          <p:spPr>
            <a:xfrm>
              <a:off x="14324927" y="3227556"/>
              <a:ext cx="2454600" cy="1441500"/>
            </a:xfrm>
            <a:prstGeom prst="rect">
              <a:avLst/>
            </a:prstGeom>
            <a:noFill/>
            <a:ln>
              <a:noFill/>
            </a:ln>
          </p:spPr>
          <p:txBody>
            <a:bodyPr spcFirstLastPara="1" wrap="square" lIns="91425" tIns="91425" rIns="91425" bIns="91425" anchor="t" anchorCtr="0">
              <a:noAutofit/>
            </a:bodyPr>
            <a:lstStyle/>
            <a:p>
              <a:pPr marL="228600" marR="0" lvl="1" indent="-228600" algn="l" rtl="0">
                <a:lnSpc>
                  <a:spcPct val="90000"/>
                </a:lnSpc>
                <a:spcBef>
                  <a:spcPts val="0"/>
                </a:spcBef>
                <a:spcAft>
                  <a:spcPts val="0"/>
                </a:spcAft>
                <a:buClr>
                  <a:schemeClr val="lt1"/>
                </a:buClr>
                <a:buSzPts val="2400"/>
                <a:buFont typeface="Calibri"/>
                <a:buChar char="•"/>
              </a:pPr>
              <a:r>
                <a:rPr lang="en-US" sz="2400" b="1" i="0" u="none" strike="noStrike" cap="none">
                  <a:solidFill>
                    <a:schemeClr val="lt1"/>
                  </a:solidFill>
                  <a:latin typeface="Calibri"/>
                  <a:ea typeface="Calibri"/>
                  <a:cs typeface="Calibri"/>
                  <a:sym typeface="Calibri"/>
                </a:rPr>
                <a:t>Webpage </a:t>
              </a:r>
              <a:endParaRPr/>
            </a:p>
            <a:p>
              <a:pPr marL="228600" marR="0" lvl="1" indent="-228600" algn="l" rtl="0">
                <a:lnSpc>
                  <a:spcPct val="90000"/>
                </a:lnSpc>
                <a:spcBef>
                  <a:spcPts val="360"/>
                </a:spcBef>
                <a:spcAft>
                  <a:spcPts val="0"/>
                </a:spcAft>
                <a:buClr>
                  <a:schemeClr val="lt1"/>
                </a:buClr>
                <a:buSzPts val="2400"/>
                <a:buFont typeface="Calibri"/>
                <a:buChar char="•"/>
              </a:pPr>
              <a:r>
                <a:rPr lang="en-US" sz="2400" b="1" i="0" u="none" strike="noStrike" cap="none">
                  <a:solidFill>
                    <a:schemeClr val="lt1"/>
                  </a:solidFill>
                  <a:latin typeface="Calibri"/>
                  <a:ea typeface="Calibri"/>
                  <a:cs typeface="Calibri"/>
                  <a:sym typeface="Calibri"/>
                </a:rPr>
                <a:t>Interactivity</a:t>
              </a:r>
              <a:endParaRPr/>
            </a:p>
            <a:p>
              <a:pPr marL="228600" marR="0" lvl="1" indent="-228600" algn="l" rtl="0">
                <a:lnSpc>
                  <a:spcPct val="90000"/>
                </a:lnSpc>
                <a:spcBef>
                  <a:spcPts val="360"/>
                </a:spcBef>
                <a:spcAft>
                  <a:spcPts val="0"/>
                </a:spcAft>
                <a:buClr>
                  <a:schemeClr val="lt1"/>
                </a:buClr>
                <a:buSzPts val="2400"/>
                <a:buFont typeface="Calibri"/>
                <a:buChar char="•"/>
              </a:pPr>
              <a:r>
                <a:rPr lang="en-US" sz="2400" b="1" i="0" u="none" strike="noStrike" cap="none">
                  <a:solidFill>
                    <a:schemeClr val="lt1"/>
                  </a:solidFill>
                  <a:latin typeface="Calibri"/>
                  <a:ea typeface="Calibri"/>
                  <a:cs typeface="Calibri"/>
                  <a:sym typeface="Calibri"/>
                </a:rPr>
                <a:t>Visualization</a:t>
              </a:r>
              <a:endParaRPr/>
            </a:p>
          </p:txBody>
        </p:sp>
        <p:sp>
          <p:nvSpPr>
            <p:cNvPr id="248" name="Google Shape;248;gdf3d532875_13_0"/>
            <p:cNvSpPr/>
            <p:nvPr/>
          </p:nvSpPr>
          <p:spPr>
            <a:xfrm rot="2700000">
              <a:off x="11519637" y="549196"/>
              <a:ext cx="2629589" cy="2629589"/>
            </a:xfrm>
            <a:prstGeom prst="teardrop">
              <a:avLst>
                <a:gd name="adj" fmla="val 100000"/>
              </a:avLst>
            </a:prstGeom>
            <a:gradFill>
              <a:gsLst>
                <a:gs pos="0">
                  <a:srgbClr val="493C83"/>
                </a:gs>
                <a:gs pos="80000">
                  <a:srgbClr val="614FAC"/>
                </a:gs>
                <a:gs pos="100000">
                  <a:srgbClr val="614EAF"/>
                </a:gs>
              </a:gsLst>
              <a:lin ang="16200038" scaled="0"/>
            </a:gradFill>
            <a:ln>
              <a:noFill/>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gdf3d532875_13_0"/>
            <p:cNvSpPr/>
            <p:nvPr/>
          </p:nvSpPr>
          <p:spPr>
            <a:xfrm>
              <a:off x="11607947" y="637187"/>
              <a:ext cx="2454600" cy="2454300"/>
            </a:xfrm>
            <a:prstGeom prst="ellipse">
              <a:avLst/>
            </a:prstGeom>
            <a:solidFill>
              <a:schemeClr val="lt1">
                <a:alpha val="89800"/>
              </a:schemeClr>
            </a:solidFill>
            <a:ln w="9525" cap="flat" cmpd="sng">
              <a:solidFill>
                <a:srgbClr val="6C5E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gdf3d532875_13_0"/>
            <p:cNvSpPr txBox="1"/>
            <p:nvPr/>
          </p:nvSpPr>
          <p:spPr>
            <a:xfrm>
              <a:off x="11958849" y="987860"/>
              <a:ext cx="1752900" cy="1752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1">
                  <a:solidFill>
                    <a:schemeClr val="dk1"/>
                  </a:solidFill>
                  <a:latin typeface="Calibri"/>
                  <a:ea typeface="Calibri"/>
                  <a:cs typeface="Calibri"/>
                  <a:sym typeface="Calibri"/>
                </a:rPr>
                <a:t>Analytics</a:t>
              </a:r>
              <a:endParaRPr/>
            </a:p>
          </p:txBody>
        </p:sp>
        <p:sp>
          <p:nvSpPr>
            <p:cNvPr id="251" name="Google Shape;251;gdf3d532875_13_0"/>
            <p:cNvSpPr/>
            <p:nvPr/>
          </p:nvSpPr>
          <p:spPr>
            <a:xfrm>
              <a:off x="11607947" y="3227556"/>
              <a:ext cx="2454600" cy="144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gdf3d532875_13_0"/>
            <p:cNvSpPr txBox="1"/>
            <p:nvPr/>
          </p:nvSpPr>
          <p:spPr>
            <a:xfrm>
              <a:off x="11607947" y="3227556"/>
              <a:ext cx="2454600" cy="1441500"/>
            </a:xfrm>
            <a:prstGeom prst="rect">
              <a:avLst/>
            </a:prstGeom>
            <a:noFill/>
            <a:ln>
              <a:noFill/>
            </a:ln>
          </p:spPr>
          <p:txBody>
            <a:bodyPr spcFirstLastPara="1" wrap="square" lIns="91425" tIns="91425" rIns="91425" bIns="91425" anchor="t" anchorCtr="0">
              <a:noAutofit/>
            </a:bodyPr>
            <a:lstStyle/>
            <a:p>
              <a:pPr marL="228600" marR="0" lvl="1" indent="-228600" algn="l" rtl="0">
                <a:lnSpc>
                  <a:spcPct val="90000"/>
                </a:lnSpc>
                <a:spcBef>
                  <a:spcPts val="0"/>
                </a:spcBef>
                <a:spcAft>
                  <a:spcPts val="0"/>
                </a:spcAft>
                <a:buClr>
                  <a:schemeClr val="lt1"/>
                </a:buClr>
                <a:buSzPts val="2400"/>
                <a:buFont typeface="Calibri"/>
                <a:buChar char="•"/>
              </a:pPr>
              <a:r>
                <a:rPr lang="en-US" sz="2400" b="1" i="0" u="none" strike="noStrike" cap="none">
                  <a:solidFill>
                    <a:schemeClr val="lt1"/>
                  </a:solidFill>
                  <a:latin typeface="Calibri"/>
                  <a:ea typeface="Calibri"/>
                  <a:cs typeface="Calibri"/>
                  <a:sym typeface="Calibri"/>
                </a:rPr>
                <a:t>Build models</a:t>
              </a:r>
              <a:endParaRPr/>
            </a:p>
            <a:p>
              <a:pPr marL="228600" marR="0" lvl="1" indent="-228600" algn="l" rtl="0">
                <a:lnSpc>
                  <a:spcPct val="90000"/>
                </a:lnSpc>
                <a:spcBef>
                  <a:spcPts val="360"/>
                </a:spcBef>
                <a:spcAft>
                  <a:spcPts val="0"/>
                </a:spcAft>
                <a:buClr>
                  <a:schemeClr val="lt1"/>
                </a:buClr>
                <a:buSzPts val="2400"/>
                <a:buFont typeface="Calibri"/>
                <a:buChar char="•"/>
              </a:pPr>
              <a:r>
                <a:rPr lang="en-US" sz="2400" b="1" i="0" u="none" strike="noStrike" cap="none">
                  <a:solidFill>
                    <a:schemeClr val="lt1"/>
                  </a:solidFill>
                  <a:latin typeface="Calibri"/>
                  <a:ea typeface="Calibri"/>
                  <a:cs typeface="Calibri"/>
                  <a:sym typeface="Calibri"/>
                </a:rPr>
                <a:t>Cross-Evaluation</a:t>
              </a:r>
              <a:endParaRPr/>
            </a:p>
          </p:txBody>
        </p:sp>
        <p:sp>
          <p:nvSpPr>
            <p:cNvPr id="253" name="Google Shape;253;gdf3d532875_13_0"/>
            <p:cNvSpPr/>
            <p:nvPr/>
          </p:nvSpPr>
          <p:spPr>
            <a:xfrm rot="2700000">
              <a:off x="8802656" y="549196"/>
              <a:ext cx="2629589" cy="2629589"/>
            </a:xfrm>
            <a:prstGeom prst="teardrop">
              <a:avLst>
                <a:gd name="adj" fmla="val 100000"/>
              </a:avLst>
            </a:prstGeom>
            <a:gradFill>
              <a:gsLst>
                <a:gs pos="0">
                  <a:srgbClr val="363A8A"/>
                </a:gs>
                <a:gs pos="80000">
                  <a:srgbClr val="484CB6"/>
                </a:gs>
                <a:gs pos="100000">
                  <a:srgbClr val="454ABA"/>
                </a:gs>
              </a:gsLst>
              <a:lin ang="16200038" scaled="0"/>
            </a:gradFill>
            <a:ln>
              <a:noFill/>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gdf3d532875_13_0"/>
            <p:cNvSpPr/>
            <p:nvPr/>
          </p:nvSpPr>
          <p:spPr>
            <a:xfrm>
              <a:off x="8890968" y="637187"/>
              <a:ext cx="2454600" cy="2454300"/>
            </a:xfrm>
            <a:prstGeom prst="ellipse">
              <a:avLst/>
            </a:prstGeom>
            <a:solidFill>
              <a:schemeClr val="lt1">
                <a:alpha val="89800"/>
              </a:schemeClr>
            </a:solidFill>
            <a:ln w="9525" cap="flat" cmpd="sng">
              <a:solidFill>
                <a:srgbClr val="585BB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gdf3d532875_13_0"/>
            <p:cNvSpPr txBox="1"/>
            <p:nvPr/>
          </p:nvSpPr>
          <p:spPr>
            <a:xfrm>
              <a:off x="9241869" y="987860"/>
              <a:ext cx="1752900" cy="1752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1">
                  <a:solidFill>
                    <a:schemeClr val="dk1"/>
                  </a:solidFill>
                  <a:latin typeface="Calibri"/>
                  <a:ea typeface="Calibri"/>
                  <a:cs typeface="Calibri"/>
                  <a:sym typeface="Calibri"/>
                </a:rPr>
                <a:t>Feature Engineering</a:t>
              </a:r>
              <a:endParaRPr/>
            </a:p>
          </p:txBody>
        </p:sp>
        <p:sp>
          <p:nvSpPr>
            <p:cNvPr id="256" name="Google Shape;256;gdf3d532875_13_0"/>
            <p:cNvSpPr/>
            <p:nvPr/>
          </p:nvSpPr>
          <p:spPr>
            <a:xfrm>
              <a:off x="8890968" y="3227556"/>
              <a:ext cx="2454600" cy="144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gdf3d532875_13_0"/>
            <p:cNvSpPr txBox="1"/>
            <p:nvPr/>
          </p:nvSpPr>
          <p:spPr>
            <a:xfrm>
              <a:off x="8890968" y="3227556"/>
              <a:ext cx="2454600" cy="1441500"/>
            </a:xfrm>
            <a:prstGeom prst="rect">
              <a:avLst/>
            </a:prstGeom>
            <a:noFill/>
            <a:ln>
              <a:noFill/>
            </a:ln>
          </p:spPr>
          <p:txBody>
            <a:bodyPr spcFirstLastPara="1" wrap="square" lIns="91425" tIns="91425" rIns="91425" bIns="91425" anchor="t" anchorCtr="0">
              <a:noAutofit/>
            </a:bodyPr>
            <a:lstStyle/>
            <a:p>
              <a:pPr marL="228600" marR="0" lvl="1" indent="-228600" algn="l" rtl="0">
                <a:lnSpc>
                  <a:spcPct val="90000"/>
                </a:lnSpc>
                <a:spcBef>
                  <a:spcPts val="0"/>
                </a:spcBef>
                <a:spcAft>
                  <a:spcPts val="0"/>
                </a:spcAft>
                <a:buClr>
                  <a:schemeClr val="lt1"/>
                </a:buClr>
                <a:buSzPts val="2400"/>
                <a:buFont typeface="Calibri"/>
                <a:buChar char="•"/>
              </a:pPr>
              <a:r>
                <a:rPr lang="en-US" sz="2400" b="1" i="0" u="none" strike="noStrike" cap="none">
                  <a:solidFill>
                    <a:schemeClr val="lt1"/>
                  </a:solidFill>
                  <a:latin typeface="Calibri"/>
                  <a:ea typeface="Calibri"/>
                  <a:cs typeface="Calibri"/>
                  <a:sym typeface="Calibri"/>
                </a:rPr>
                <a:t>Feature Extraction</a:t>
              </a:r>
              <a:endParaRPr/>
            </a:p>
            <a:p>
              <a:pPr marL="228600" marR="0" lvl="1" indent="-228600" algn="l" rtl="0">
                <a:lnSpc>
                  <a:spcPct val="90000"/>
                </a:lnSpc>
                <a:spcBef>
                  <a:spcPts val="360"/>
                </a:spcBef>
                <a:spcAft>
                  <a:spcPts val="0"/>
                </a:spcAft>
                <a:buClr>
                  <a:schemeClr val="lt1"/>
                </a:buClr>
                <a:buSzPts val="2400"/>
                <a:buFont typeface="Calibri"/>
                <a:buChar char="•"/>
              </a:pPr>
              <a:r>
                <a:rPr lang="en-US" sz="2400" b="1" i="0" u="none" strike="noStrike" cap="none">
                  <a:solidFill>
                    <a:schemeClr val="lt1"/>
                  </a:solidFill>
                  <a:latin typeface="Calibri"/>
                  <a:ea typeface="Calibri"/>
                  <a:cs typeface="Calibri"/>
                  <a:sym typeface="Calibri"/>
                </a:rPr>
                <a:t>Feature Selection</a:t>
              </a:r>
              <a:endParaRPr/>
            </a:p>
            <a:p>
              <a:pPr marL="228600" marR="0" lvl="1" indent="-228600" algn="l" rtl="0">
                <a:lnSpc>
                  <a:spcPct val="90000"/>
                </a:lnSpc>
                <a:spcBef>
                  <a:spcPts val="360"/>
                </a:spcBef>
                <a:spcAft>
                  <a:spcPts val="0"/>
                </a:spcAft>
                <a:buClr>
                  <a:schemeClr val="lt1"/>
                </a:buClr>
                <a:buSzPts val="2400"/>
                <a:buFont typeface="Calibri"/>
                <a:buChar char="•"/>
              </a:pPr>
              <a:r>
                <a:rPr lang="en-US" sz="2400" b="1" i="0" u="none" strike="noStrike" cap="none">
                  <a:solidFill>
                    <a:schemeClr val="lt1"/>
                  </a:solidFill>
                  <a:latin typeface="Calibri"/>
                  <a:ea typeface="Calibri"/>
                  <a:cs typeface="Calibri"/>
                  <a:sym typeface="Calibri"/>
                </a:rPr>
                <a:t>Feature Modification</a:t>
              </a:r>
              <a:endParaRPr/>
            </a:p>
          </p:txBody>
        </p:sp>
        <p:sp>
          <p:nvSpPr>
            <p:cNvPr id="258" name="Google Shape;258;gdf3d532875_13_0"/>
            <p:cNvSpPr/>
            <p:nvPr/>
          </p:nvSpPr>
          <p:spPr>
            <a:xfrm rot="2700000">
              <a:off x="6085678" y="549196"/>
              <a:ext cx="2629589" cy="2629589"/>
            </a:xfrm>
            <a:prstGeom prst="teardrop">
              <a:avLst>
                <a:gd name="adj" fmla="val 100000"/>
              </a:avLst>
            </a:prstGeom>
            <a:gradFill>
              <a:gsLst>
                <a:gs pos="0">
                  <a:srgbClr val="324D90"/>
                </a:gs>
                <a:gs pos="80000">
                  <a:srgbClr val="4165BF"/>
                </a:gs>
                <a:gs pos="100000">
                  <a:srgbClr val="3F64C1"/>
                </a:gs>
              </a:gsLst>
              <a:lin ang="16200038" scaled="0"/>
            </a:gradFill>
            <a:ln>
              <a:noFill/>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gdf3d532875_13_0"/>
            <p:cNvSpPr/>
            <p:nvPr/>
          </p:nvSpPr>
          <p:spPr>
            <a:xfrm>
              <a:off x="6173989" y="637187"/>
              <a:ext cx="2454600" cy="2454300"/>
            </a:xfrm>
            <a:prstGeom prst="ellipse">
              <a:avLst/>
            </a:prstGeom>
            <a:solidFill>
              <a:schemeClr val="lt1">
                <a:alpha val="89800"/>
              </a:schemeClr>
            </a:solidFill>
            <a:ln w="9525" cap="flat" cmpd="sng">
              <a:solidFill>
                <a:srgbClr val="5370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gdf3d532875_13_0"/>
            <p:cNvSpPr txBox="1"/>
            <p:nvPr/>
          </p:nvSpPr>
          <p:spPr>
            <a:xfrm>
              <a:off x="6523219" y="987860"/>
              <a:ext cx="1752900" cy="1752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1">
                  <a:solidFill>
                    <a:schemeClr val="dk1"/>
                  </a:solidFill>
                  <a:latin typeface="Calibri"/>
                  <a:ea typeface="Calibri"/>
                  <a:cs typeface="Calibri"/>
                  <a:sym typeface="Calibri"/>
                </a:rPr>
                <a:t>Storage</a:t>
              </a:r>
              <a:endParaRPr/>
            </a:p>
          </p:txBody>
        </p:sp>
        <p:sp>
          <p:nvSpPr>
            <p:cNvPr id="261" name="Google Shape;261;gdf3d532875_13_0"/>
            <p:cNvSpPr/>
            <p:nvPr/>
          </p:nvSpPr>
          <p:spPr>
            <a:xfrm>
              <a:off x="6173989" y="3227556"/>
              <a:ext cx="2454600" cy="144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gdf3d532875_13_0"/>
            <p:cNvSpPr txBox="1"/>
            <p:nvPr/>
          </p:nvSpPr>
          <p:spPr>
            <a:xfrm>
              <a:off x="6173989" y="3227556"/>
              <a:ext cx="2454600" cy="1441500"/>
            </a:xfrm>
            <a:prstGeom prst="rect">
              <a:avLst/>
            </a:prstGeom>
            <a:noFill/>
            <a:ln>
              <a:noFill/>
            </a:ln>
          </p:spPr>
          <p:txBody>
            <a:bodyPr spcFirstLastPara="1" wrap="square" lIns="91425" tIns="91425" rIns="91425" bIns="91425" anchor="t" anchorCtr="0">
              <a:noAutofit/>
            </a:bodyPr>
            <a:lstStyle/>
            <a:p>
              <a:pPr marL="228600" marR="0" lvl="1" indent="-228600" algn="l" rtl="0">
                <a:lnSpc>
                  <a:spcPct val="90000"/>
                </a:lnSpc>
                <a:spcBef>
                  <a:spcPts val="0"/>
                </a:spcBef>
                <a:spcAft>
                  <a:spcPts val="0"/>
                </a:spcAft>
                <a:buClr>
                  <a:schemeClr val="lt1"/>
                </a:buClr>
                <a:buSzPts val="2400"/>
                <a:buFont typeface="Calibri"/>
                <a:buChar char="•"/>
              </a:pPr>
              <a:r>
                <a:rPr lang="en-US" sz="2400" b="1" i="0" u="none" strike="noStrike" cap="none">
                  <a:solidFill>
                    <a:schemeClr val="lt1"/>
                  </a:solidFill>
                  <a:latin typeface="Calibri"/>
                  <a:ea typeface="Calibri"/>
                  <a:cs typeface="Calibri"/>
                  <a:sym typeface="Calibri"/>
                </a:rPr>
                <a:t>Server</a:t>
              </a:r>
              <a:endParaRPr/>
            </a:p>
          </p:txBody>
        </p:sp>
        <p:sp>
          <p:nvSpPr>
            <p:cNvPr id="263" name="Google Shape;263;gdf3d532875_13_0"/>
            <p:cNvSpPr/>
            <p:nvPr/>
          </p:nvSpPr>
          <p:spPr>
            <a:xfrm rot="2700000">
              <a:off x="3368699" y="549196"/>
              <a:ext cx="2629589" cy="2629589"/>
            </a:xfrm>
            <a:prstGeom prst="teardrop">
              <a:avLst>
                <a:gd name="adj" fmla="val 100000"/>
              </a:avLst>
            </a:prstGeom>
            <a:gradFill>
              <a:gsLst>
                <a:gs pos="0">
                  <a:srgbClr val="2D6597"/>
                </a:gs>
                <a:gs pos="80000">
                  <a:srgbClr val="3B86C7"/>
                </a:gs>
                <a:gs pos="100000">
                  <a:srgbClr val="3987CA"/>
                </a:gs>
              </a:gsLst>
              <a:lin ang="16200038" scaled="0"/>
            </a:gradFill>
            <a:ln>
              <a:noFill/>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gdf3d532875_13_0"/>
            <p:cNvSpPr/>
            <p:nvPr/>
          </p:nvSpPr>
          <p:spPr>
            <a:xfrm>
              <a:off x="3457010" y="637187"/>
              <a:ext cx="2454600" cy="2454300"/>
            </a:xfrm>
            <a:prstGeom prst="ellipse">
              <a:avLst/>
            </a:prstGeom>
            <a:solidFill>
              <a:schemeClr val="lt1">
                <a:alpha val="89800"/>
              </a:schemeClr>
            </a:solidFill>
            <a:ln w="9525" cap="flat" cmpd="sng">
              <a:solidFill>
                <a:srgbClr val="4F8A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gdf3d532875_13_0"/>
            <p:cNvSpPr txBox="1"/>
            <p:nvPr/>
          </p:nvSpPr>
          <p:spPr>
            <a:xfrm>
              <a:off x="3806240" y="987860"/>
              <a:ext cx="1752900" cy="1752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1">
                  <a:solidFill>
                    <a:schemeClr val="dk1"/>
                  </a:solidFill>
                  <a:latin typeface="Calibri"/>
                  <a:ea typeface="Calibri"/>
                  <a:cs typeface="Calibri"/>
                  <a:sym typeface="Calibri"/>
                </a:rPr>
                <a:t>Data ETL</a:t>
              </a:r>
              <a:endParaRPr/>
            </a:p>
          </p:txBody>
        </p:sp>
        <p:sp>
          <p:nvSpPr>
            <p:cNvPr id="266" name="Google Shape;266;gdf3d532875_13_0"/>
            <p:cNvSpPr/>
            <p:nvPr/>
          </p:nvSpPr>
          <p:spPr>
            <a:xfrm>
              <a:off x="3457010" y="3227556"/>
              <a:ext cx="2454600" cy="144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df3d532875_13_0"/>
            <p:cNvSpPr txBox="1"/>
            <p:nvPr/>
          </p:nvSpPr>
          <p:spPr>
            <a:xfrm>
              <a:off x="3457010" y="3227556"/>
              <a:ext cx="2454600" cy="1441500"/>
            </a:xfrm>
            <a:prstGeom prst="rect">
              <a:avLst/>
            </a:prstGeom>
            <a:noFill/>
            <a:ln>
              <a:noFill/>
            </a:ln>
          </p:spPr>
          <p:txBody>
            <a:bodyPr spcFirstLastPara="1" wrap="square" lIns="91425" tIns="91425" rIns="91425" bIns="91425" anchor="t" anchorCtr="0">
              <a:noAutofit/>
            </a:bodyPr>
            <a:lstStyle/>
            <a:p>
              <a:pPr marL="228600" marR="0" lvl="1" indent="-228600" algn="l" rtl="0">
                <a:lnSpc>
                  <a:spcPct val="90000"/>
                </a:lnSpc>
                <a:spcBef>
                  <a:spcPts val="0"/>
                </a:spcBef>
                <a:spcAft>
                  <a:spcPts val="0"/>
                </a:spcAft>
                <a:buClr>
                  <a:schemeClr val="lt1"/>
                </a:buClr>
                <a:buSzPts val="2400"/>
                <a:buFont typeface="Calibri"/>
                <a:buChar char="•"/>
              </a:pPr>
              <a:r>
                <a:rPr lang="en-US" sz="2400" b="1" i="0" u="none" strike="noStrike" cap="none">
                  <a:solidFill>
                    <a:schemeClr val="lt1"/>
                  </a:solidFill>
                  <a:latin typeface="Calibri"/>
                  <a:ea typeface="Calibri"/>
                  <a:cs typeface="Calibri"/>
                  <a:sym typeface="Calibri"/>
                </a:rPr>
                <a:t>Data Cleaning</a:t>
              </a:r>
              <a:endParaRPr/>
            </a:p>
            <a:p>
              <a:pPr marL="228600" marR="0" lvl="1" indent="-228600" algn="l" rtl="0">
                <a:lnSpc>
                  <a:spcPct val="90000"/>
                </a:lnSpc>
                <a:spcBef>
                  <a:spcPts val="360"/>
                </a:spcBef>
                <a:spcAft>
                  <a:spcPts val="0"/>
                </a:spcAft>
                <a:buClr>
                  <a:schemeClr val="lt1"/>
                </a:buClr>
                <a:buSzPts val="2400"/>
                <a:buFont typeface="Calibri"/>
                <a:buChar char="•"/>
              </a:pPr>
              <a:r>
                <a:rPr lang="en-US" sz="2400" b="1" i="0" u="none" strike="noStrike" cap="none">
                  <a:solidFill>
                    <a:schemeClr val="lt1"/>
                  </a:solidFill>
                  <a:latin typeface="Calibri"/>
                  <a:ea typeface="Calibri"/>
                  <a:cs typeface="Calibri"/>
                  <a:sym typeface="Calibri"/>
                </a:rPr>
                <a:t>Data Integration</a:t>
              </a:r>
              <a:endParaRPr/>
            </a:p>
          </p:txBody>
        </p:sp>
        <p:sp>
          <p:nvSpPr>
            <p:cNvPr id="268" name="Google Shape;268;gdf3d532875_13_0"/>
            <p:cNvSpPr/>
            <p:nvPr/>
          </p:nvSpPr>
          <p:spPr>
            <a:xfrm rot="2700000">
              <a:off x="651720" y="549196"/>
              <a:ext cx="2629589" cy="2629589"/>
            </a:xfrm>
            <a:prstGeom prst="teardrop">
              <a:avLst>
                <a:gd name="adj" fmla="val 100000"/>
              </a:avLst>
            </a:prstGeom>
            <a:gradFill>
              <a:gsLst>
                <a:gs pos="0">
                  <a:srgbClr val="28839E"/>
                </a:gs>
                <a:gs pos="80000">
                  <a:srgbClr val="35ACCF"/>
                </a:gs>
                <a:gs pos="100000">
                  <a:srgbClr val="31AFD4"/>
                </a:gs>
              </a:gsLst>
              <a:lin ang="16200038" scaled="0"/>
            </a:gradFill>
            <a:ln>
              <a:noFill/>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gdf3d532875_13_0"/>
            <p:cNvSpPr/>
            <p:nvPr/>
          </p:nvSpPr>
          <p:spPr>
            <a:xfrm>
              <a:off x="738360" y="637187"/>
              <a:ext cx="2454600" cy="2454300"/>
            </a:xfrm>
            <a:prstGeom prst="ellipse">
              <a:avLst/>
            </a:prstGeom>
            <a:solidFill>
              <a:schemeClr val="lt1">
                <a:alpha val="89800"/>
              </a:schemeClr>
            </a:solidFill>
            <a:ln w="9525" cap="flat" cmpd="sng">
              <a:solidFill>
                <a:srgbClr val="4AA9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gdf3d532875_13_0"/>
            <p:cNvSpPr txBox="1"/>
            <p:nvPr/>
          </p:nvSpPr>
          <p:spPr>
            <a:xfrm>
              <a:off x="1089261" y="987860"/>
              <a:ext cx="1752900" cy="175290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1">
                  <a:solidFill>
                    <a:schemeClr val="dk1"/>
                  </a:solidFill>
                  <a:latin typeface="Calibri"/>
                  <a:ea typeface="Calibri"/>
                  <a:cs typeface="Calibri"/>
                  <a:sym typeface="Calibri"/>
                </a:rPr>
                <a:t>Data Sources</a:t>
              </a:r>
              <a:endParaRPr/>
            </a:p>
          </p:txBody>
        </p:sp>
        <p:sp>
          <p:nvSpPr>
            <p:cNvPr id="271" name="Google Shape;271;gdf3d532875_13_0"/>
            <p:cNvSpPr/>
            <p:nvPr/>
          </p:nvSpPr>
          <p:spPr>
            <a:xfrm>
              <a:off x="738360" y="3227556"/>
              <a:ext cx="2454600" cy="144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gdf3d532875_13_0"/>
            <p:cNvSpPr txBox="1"/>
            <p:nvPr/>
          </p:nvSpPr>
          <p:spPr>
            <a:xfrm>
              <a:off x="738360" y="3227556"/>
              <a:ext cx="2454600" cy="1441500"/>
            </a:xfrm>
            <a:prstGeom prst="rect">
              <a:avLst/>
            </a:prstGeom>
            <a:noFill/>
            <a:ln>
              <a:noFill/>
            </a:ln>
          </p:spPr>
          <p:txBody>
            <a:bodyPr spcFirstLastPara="1" wrap="square" lIns="91425" tIns="91425" rIns="91425" bIns="91425" anchor="t" anchorCtr="0">
              <a:noAutofit/>
            </a:bodyPr>
            <a:lstStyle/>
            <a:p>
              <a:pPr marL="228600" marR="0" lvl="1" indent="-228600" algn="l" rtl="0">
                <a:lnSpc>
                  <a:spcPct val="90000"/>
                </a:lnSpc>
                <a:spcBef>
                  <a:spcPts val="0"/>
                </a:spcBef>
                <a:spcAft>
                  <a:spcPts val="0"/>
                </a:spcAft>
                <a:buClr>
                  <a:schemeClr val="lt1"/>
                </a:buClr>
                <a:buSzPts val="2400"/>
                <a:buFont typeface="Calibri"/>
                <a:buChar char="•"/>
              </a:pPr>
              <a:r>
                <a:rPr lang="en-US" sz="2400" b="1" i="0" u="none" strike="noStrike" cap="none">
                  <a:solidFill>
                    <a:schemeClr val="lt1"/>
                  </a:solidFill>
                  <a:latin typeface="Calibri"/>
                  <a:ea typeface="Calibri"/>
                  <a:cs typeface="Calibri"/>
                  <a:sym typeface="Calibri"/>
                </a:rPr>
                <a:t>NGO</a:t>
              </a:r>
              <a:endParaRPr/>
            </a:p>
            <a:p>
              <a:pPr marL="228600" marR="0" lvl="1" indent="-228600" algn="l" rtl="0">
                <a:lnSpc>
                  <a:spcPct val="90000"/>
                </a:lnSpc>
                <a:spcBef>
                  <a:spcPts val="360"/>
                </a:spcBef>
                <a:spcAft>
                  <a:spcPts val="0"/>
                </a:spcAft>
                <a:buClr>
                  <a:schemeClr val="lt1"/>
                </a:buClr>
                <a:buSzPts val="2400"/>
                <a:buFont typeface="Calibri"/>
                <a:buChar char="•"/>
              </a:pPr>
              <a:r>
                <a:rPr lang="en-US" sz="2400" b="1" i="0" u="none" strike="noStrike" cap="none">
                  <a:solidFill>
                    <a:schemeClr val="lt1"/>
                  </a:solidFill>
                  <a:latin typeface="Calibri"/>
                  <a:ea typeface="Calibri"/>
                  <a:cs typeface="Calibri"/>
                  <a:sym typeface="Calibri"/>
                </a:rPr>
                <a:t>Government</a:t>
              </a:r>
              <a:endParaRPr/>
            </a:p>
            <a:p>
              <a:pPr marL="228600" marR="0" lvl="1" indent="-228600" algn="l" rtl="0">
                <a:lnSpc>
                  <a:spcPct val="90000"/>
                </a:lnSpc>
                <a:spcBef>
                  <a:spcPts val="360"/>
                </a:spcBef>
                <a:spcAft>
                  <a:spcPts val="0"/>
                </a:spcAft>
                <a:buClr>
                  <a:schemeClr val="lt1"/>
                </a:buClr>
                <a:buSzPts val="2400"/>
                <a:buFont typeface="Calibri"/>
                <a:buChar char="•"/>
              </a:pPr>
              <a:r>
                <a:rPr lang="en-US" sz="2400" b="1" i="0" u="none" strike="noStrike" cap="none">
                  <a:solidFill>
                    <a:schemeClr val="lt1"/>
                  </a:solidFill>
                  <a:latin typeface="Calibri"/>
                  <a:ea typeface="Calibri"/>
                  <a:cs typeface="Calibri"/>
                  <a:sym typeface="Calibri"/>
                </a:rPr>
                <a:t>Public database </a:t>
              </a:r>
              <a:endParaRPr/>
            </a:p>
            <a:p>
              <a:pPr marL="228600" marR="0" lvl="1" indent="-228600" algn="l" rtl="0">
                <a:lnSpc>
                  <a:spcPct val="90000"/>
                </a:lnSpc>
                <a:spcBef>
                  <a:spcPts val="360"/>
                </a:spcBef>
                <a:spcAft>
                  <a:spcPts val="0"/>
                </a:spcAft>
                <a:buClr>
                  <a:schemeClr val="lt1"/>
                </a:buClr>
                <a:buSzPts val="2400"/>
                <a:buFont typeface="Calibri"/>
                <a:buChar char="•"/>
              </a:pPr>
              <a:r>
                <a:rPr lang="en-US" sz="2400" b="1" i="0" u="none" strike="noStrike" cap="none">
                  <a:solidFill>
                    <a:schemeClr val="lt1"/>
                  </a:solidFill>
                  <a:latin typeface="Calibri"/>
                  <a:ea typeface="Calibri"/>
                  <a:cs typeface="Calibri"/>
                  <a:sym typeface="Calibri"/>
                </a:rPr>
                <a:t>Example:</a:t>
              </a:r>
              <a:endParaRPr/>
            </a:p>
            <a:p>
              <a:pPr marL="457200" marR="0" lvl="2" indent="-228600" algn="l" rtl="0">
                <a:lnSpc>
                  <a:spcPct val="90000"/>
                </a:lnSpc>
                <a:spcBef>
                  <a:spcPts val="360"/>
                </a:spcBef>
                <a:spcAft>
                  <a:spcPts val="0"/>
                </a:spcAft>
                <a:buClr>
                  <a:schemeClr val="lt1"/>
                </a:buClr>
                <a:buSzPts val="2400"/>
                <a:buFont typeface="Calibri"/>
                <a:buChar char="•"/>
              </a:pPr>
              <a:r>
                <a:rPr lang="en-US" sz="2400" b="1" i="0" u="none" strike="noStrike" cap="none">
                  <a:solidFill>
                    <a:schemeClr val="lt1"/>
                  </a:solidFill>
                  <a:latin typeface="Calibri"/>
                  <a:ea typeface="Calibri"/>
                  <a:cs typeface="Calibri"/>
                  <a:sym typeface="Calibri"/>
                </a:rPr>
                <a:t>Statistic Canada</a:t>
              </a:r>
              <a:endParaRPr/>
            </a:p>
            <a:p>
              <a:pPr marL="457200" marR="0" lvl="2" indent="-228600" algn="l" rtl="0">
                <a:lnSpc>
                  <a:spcPct val="90000"/>
                </a:lnSpc>
                <a:spcBef>
                  <a:spcPts val="360"/>
                </a:spcBef>
                <a:spcAft>
                  <a:spcPts val="0"/>
                </a:spcAft>
                <a:buClr>
                  <a:schemeClr val="lt1"/>
                </a:buClr>
                <a:buSzPts val="2400"/>
                <a:buFont typeface="Calibri"/>
                <a:buChar char="•"/>
              </a:pPr>
              <a:r>
                <a:rPr lang="en-US" sz="2400" b="1" i="0" u="none" strike="noStrike" cap="none">
                  <a:solidFill>
                    <a:schemeClr val="lt1"/>
                  </a:solidFill>
                  <a:latin typeface="Calibri"/>
                  <a:ea typeface="Calibri"/>
                  <a:cs typeface="Calibri"/>
                  <a:sym typeface="Calibri"/>
                </a:rPr>
                <a:t>World Bank</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df3d532875_13_37"/>
          <p:cNvSpPr/>
          <p:nvPr/>
        </p:nvSpPr>
        <p:spPr>
          <a:xfrm>
            <a:off x="12039600" y="0"/>
            <a:ext cx="6629400" cy="10553700"/>
          </a:xfrm>
          <a:prstGeom prst="rect">
            <a:avLst/>
          </a:prstGeom>
          <a:solidFill>
            <a:srgbClr val="2E0084"/>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9" name="Google Shape;279;gdf3d532875_13_37"/>
          <p:cNvPicPr preferRelativeResize="0"/>
          <p:nvPr/>
        </p:nvPicPr>
        <p:blipFill rotWithShape="1">
          <a:blip r:embed="rId3">
            <a:alphaModFix/>
          </a:blip>
          <a:srcRect/>
          <a:stretch/>
        </p:blipFill>
        <p:spPr>
          <a:xfrm>
            <a:off x="12785943" y="3543300"/>
            <a:ext cx="9793631" cy="8229601"/>
          </a:xfrm>
          <a:prstGeom prst="rect">
            <a:avLst/>
          </a:prstGeom>
          <a:noFill/>
          <a:ln>
            <a:noFill/>
          </a:ln>
        </p:spPr>
      </p:pic>
      <p:sp>
        <p:nvSpPr>
          <p:cNvPr id="280" name="Google Shape;280;gdf3d532875_13_37"/>
          <p:cNvSpPr txBox="1"/>
          <p:nvPr/>
        </p:nvSpPr>
        <p:spPr>
          <a:xfrm>
            <a:off x="1143000" y="975836"/>
            <a:ext cx="11277600" cy="1477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800" b="1">
                <a:solidFill>
                  <a:srgbClr val="340086"/>
                </a:solidFill>
                <a:latin typeface="Calibri"/>
                <a:ea typeface="Calibri"/>
                <a:cs typeface="Calibri"/>
                <a:sym typeface="Calibri"/>
              </a:rPr>
              <a:t>FACTORS THAT AFFECT </a:t>
            </a:r>
            <a:endParaRPr/>
          </a:p>
          <a:p>
            <a:pPr marL="0" marR="0" lvl="0" indent="0" algn="l" rtl="0">
              <a:spcBef>
                <a:spcPts val="0"/>
              </a:spcBef>
              <a:spcAft>
                <a:spcPts val="0"/>
              </a:spcAft>
              <a:buNone/>
            </a:pPr>
            <a:r>
              <a:rPr lang="en-US" sz="4800" b="1">
                <a:solidFill>
                  <a:srgbClr val="340086"/>
                </a:solidFill>
                <a:latin typeface="Calibri"/>
                <a:ea typeface="Calibri"/>
                <a:cs typeface="Calibri"/>
                <a:sym typeface="Calibri"/>
              </a:rPr>
              <a:t>REAL ESTATE PRICES</a:t>
            </a:r>
            <a:endParaRPr/>
          </a:p>
        </p:txBody>
      </p:sp>
      <p:pic>
        <p:nvPicPr>
          <p:cNvPr id="281" name="Google Shape;281;gdf3d532875_13_37"/>
          <p:cNvPicPr preferRelativeResize="0"/>
          <p:nvPr/>
        </p:nvPicPr>
        <p:blipFill rotWithShape="1">
          <a:blip r:embed="rId4">
            <a:alphaModFix/>
          </a:blip>
          <a:srcRect/>
          <a:stretch/>
        </p:blipFill>
        <p:spPr>
          <a:xfrm>
            <a:off x="813825" y="3162300"/>
            <a:ext cx="10869151" cy="5319796"/>
          </a:xfrm>
          <a:prstGeom prst="rect">
            <a:avLst/>
          </a:prstGeom>
          <a:noFill/>
          <a:ln>
            <a:noFill/>
          </a:ln>
        </p:spPr>
      </p:pic>
      <p:pic>
        <p:nvPicPr>
          <p:cNvPr id="282" name="Google Shape;282;gdf3d532875_13_37"/>
          <p:cNvPicPr preferRelativeResize="0"/>
          <p:nvPr/>
        </p:nvPicPr>
        <p:blipFill rotWithShape="1">
          <a:blip r:embed="rId5">
            <a:alphaModFix/>
          </a:blip>
          <a:srcRect/>
          <a:stretch/>
        </p:blipFill>
        <p:spPr>
          <a:xfrm>
            <a:off x="14087756" y="-1106572"/>
            <a:ext cx="6114487" cy="356863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gdf3d532875_13_46"/>
          <p:cNvPicPr preferRelativeResize="0"/>
          <p:nvPr/>
        </p:nvPicPr>
        <p:blipFill rotWithShape="1">
          <a:blip r:embed="rId3">
            <a:alphaModFix/>
          </a:blip>
          <a:srcRect/>
          <a:stretch/>
        </p:blipFill>
        <p:spPr>
          <a:xfrm>
            <a:off x="-139461" y="-78447"/>
            <a:ext cx="18566923" cy="10443893"/>
          </a:xfrm>
          <a:prstGeom prst="rect">
            <a:avLst/>
          </a:prstGeom>
          <a:noFill/>
          <a:ln>
            <a:noFill/>
          </a:ln>
        </p:spPr>
      </p:pic>
      <p:pic>
        <p:nvPicPr>
          <p:cNvPr id="289" name="Google Shape;289;gdf3d532875_13_46"/>
          <p:cNvPicPr preferRelativeResize="0"/>
          <p:nvPr/>
        </p:nvPicPr>
        <p:blipFill rotWithShape="1">
          <a:blip r:embed="rId4">
            <a:alphaModFix/>
          </a:blip>
          <a:srcRect/>
          <a:stretch/>
        </p:blipFill>
        <p:spPr>
          <a:xfrm>
            <a:off x="11582400" y="3467100"/>
            <a:ext cx="9793631" cy="8229601"/>
          </a:xfrm>
          <a:prstGeom prst="rect">
            <a:avLst/>
          </a:prstGeom>
          <a:noFill/>
          <a:ln>
            <a:noFill/>
          </a:ln>
        </p:spPr>
      </p:pic>
      <p:sp>
        <p:nvSpPr>
          <p:cNvPr id="290" name="Google Shape;290;gdf3d532875_13_46"/>
          <p:cNvSpPr txBox="1"/>
          <p:nvPr/>
        </p:nvSpPr>
        <p:spPr>
          <a:xfrm>
            <a:off x="1600200" y="876300"/>
            <a:ext cx="11277600" cy="7389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4800" b="1">
                <a:solidFill>
                  <a:srgbClr val="FFFFFF"/>
                </a:solidFill>
                <a:latin typeface="Calibri"/>
                <a:ea typeface="Calibri"/>
                <a:cs typeface="Calibri"/>
                <a:sym typeface="Calibri"/>
              </a:rPr>
              <a:t>FACTORS THAT AFFECT REAL ESTATE PRICES</a:t>
            </a:r>
            <a:endParaRPr/>
          </a:p>
        </p:txBody>
      </p:sp>
      <p:sp>
        <p:nvSpPr>
          <p:cNvPr id="291" name="Google Shape;291;gdf3d532875_13_46"/>
          <p:cNvSpPr txBox="1"/>
          <p:nvPr/>
        </p:nvSpPr>
        <p:spPr>
          <a:xfrm>
            <a:off x="1600200" y="2324100"/>
            <a:ext cx="9525000" cy="712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Calibri"/>
                <a:ea typeface="Calibri"/>
                <a:cs typeface="Calibri"/>
                <a:sym typeface="Calibri"/>
              </a:rPr>
              <a:t>Indicators/factors</a:t>
            </a:r>
            <a:r>
              <a:rPr lang="en-US" sz="3600">
                <a:solidFill>
                  <a:schemeClr val="lt1"/>
                </a:solidFill>
                <a:latin typeface="Calibri"/>
                <a:ea typeface="Calibri"/>
                <a:cs typeface="Calibri"/>
                <a:sym typeface="Calibri"/>
              </a:rPr>
              <a:t>:</a:t>
            </a:r>
            <a:endParaRPr/>
          </a:p>
          <a:p>
            <a:pPr marL="571500" marR="0" lvl="0" indent="-571500" algn="l" rtl="0">
              <a:spcBef>
                <a:spcPts val="300"/>
              </a:spcBef>
              <a:spcAft>
                <a:spcPts val="0"/>
              </a:spcAft>
              <a:buClr>
                <a:schemeClr val="lt1"/>
              </a:buClr>
              <a:buSzPts val="3600"/>
              <a:buFont typeface="Arial"/>
              <a:buChar char="•"/>
            </a:pPr>
            <a:r>
              <a:rPr lang="en-US" sz="3600">
                <a:solidFill>
                  <a:schemeClr val="lt1"/>
                </a:solidFill>
                <a:latin typeface="Calibri"/>
                <a:ea typeface="Calibri"/>
                <a:cs typeface="Calibri"/>
                <a:sym typeface="Calibri"/>
              </a:rPr>
              <a:t>Bank Prime Rate</a:t>
            </a:r>
            <a:endParaRPr/>
          </a:p>
          <a:p>
            <a:pPr marL="571500" marR="0" lvl="0" indent="-571500" algn="l" rtl="0">
              <a:spcBef>
                <a:spcPts val="300"/>
              </a:spcBef>
              <a:spcAft>
                <a:spcPts val="0"/>
              </a:spcAft>
              <a:buClr>
                <a:schemeClr val="lt1"/>
              </a:buClr>
              <a:buSzPts val="3600"/>
              <a:buFont typeface="Arial"/>
              <a:buChar char="•"/>
            </a:pPr>
            <a:r>
              <a:rPr lang="en-US" sz="3600">
                <a:solidFill>
                  <a:schemeClr val="lt1"/>
                </a:solidFill>
                <a:latin typeface="Calibri"/>
                <a:ea typeface="Calibri"/>
                <a:cs typeface="Calibri"/>
                <a:sym typeface="Calibri"/>
              </a:rPr>
              <a:t>Gold Price</a:t>
            </a:r>
            <a:endParaRPr/>
          </a:p>
          <a:p>
            <a:pPr marL="571500" marR="0" lvl="0" indent="-571500" algn="l" rtl="0">
              <a:spcBef>
                <a:spcPts val="300"/>
              </a:spcBef>
              <a:spcAft>
                <a:spcPts val="0"/>
              </a:spcAft>
              <a:buClr>
                <a:schemeClr val="lt1"/>
              </a:buClr>
              <a:buSzPts val="3600"/>
              <a:buFont typeface="Arial"/>
              <a:buChar char="•"/>
            </a:pPr>
            <a:r>
              <a:rPr lang="en-US" sz="3600">
                <a:solidFill>
                  <a:schemeClr val="lt1"/>
                </a:solidFill>
                <a:latin typeface="Calibri"/>
                <a:ea typeface="Calibri"/>
                <a:cs typeface="Calibri"/>
                <a:sym typeface="Calibri"/>
              </a:rPr>
              <a:t>NASDAQ Index</a:t>
            </a:r>
            <a:endParaRPr/>
          </a:p>
          <a:p>
            <a:pPr marL="571500" marR="0" lvl="0" indent="-571500" algn="l" rtl="0">
              <a:spcBef>
                <a:spcPts val="300"/>
              </a:spcBef>
              <a:spcAft>
                <a:spcPts val="0"/>
              </a:spcAft>
              <a:buClr>
                <a:schemeClr val="lt1"/>
              </a:buClr>
              <a:buSzPts val="3600"/>
              <a:buFont typeface="Arial"/>
              <a:buChar char="•"/>
            </a:pPr>
            <a:r>
              <a:rPr lang="en-US" sz="3600">
                <a:solidFill>
                  <a:schemeClr val="lt1"/>
                </a:solidFill>
                <a:latin typeface="Calibri"/>
                <a:ea typeface="Calibri"/>
                <a:cs typeface="Calibri"/>
                <a:sym typeface="Calibri"/>
              </a:rPr>
              <a:t>Toronto Population</a:t>
            </a:r>
            <a:endParaRPr/>
          </a:p>
          <a:p>
            <a:pPr marL="571500" marR="0" lvl="0" indent="-571500" algn="l" rtl="0">
              <a:spcBef>
                <a:spcPts val="300"/>
              </a:spcBef>
              <a:spcAft>
                <a:spcPts val="0"/>
              </a:spcAft>
              <a:buClr>
                <a:schemeClr val="lt1"/>
              </a:buClr>
              <a:buSzPts val="3600"/>
              <a:buFont typeface="Arial"/>
              <a:buChar char="•"/>
            </a:pPr>
            <a:r>
              <a:rPr lang="en-US" sz="3600">
                <a:solidFill>
                  <a:schemeClr val="lt1"/>
                </a:solidFill>
                <a:latin typeface="Calibri"/>
                <a:ea typeface="Calibri"/>
                <a:cs typeface="Calibri"/>
                <a:sym typeface="Calibri"/>
              </a:rPr>
              <a:t>Ontario Immigration</a:t>
            </a:r>
            <a:endParaRPr/>
          </a:p>
          <a:p>
            <a:pPr marL="571500" marR="0" lvl="0" indent="-571500" algn="l" rtl="0">
              <a:spcBef>
                <a:spcPts val="300"/>
              </a:spcBef>
              <a:spcAft>
                <a:spcPts val="0"/>
              </a:spcAft>
              <a:buClr>
                <a:schemeClr val="lt1"/>
              </a:buClr>
              <a:buSzPts val="3600"/>
              <a:buFont typeface="Arial"/>
              <a:buChar char="•"/>
            </a:pPr>
            <a:r>
              <a:rPr lang="en-US" sz="3600">
                <a:solidFill>
                  <a:schemeClr val="lt1"/>
                </a:solidFill>
                <a:latin typeface="Calibri"/>
                <a:ea typeface="Calibri"/>
                <a:cs typeface="Calibri"/>
                <a:sym typeface="Calibri"/>
              </a:rPr>
              <a:t>University of Toronto Total Enrolment</a:t>
            </a:r>
            <a:endParaRPr/>
          </a:p>
          <a:p>
            <a:pPr marL="571500" marR="0" lvl="0" indent="-571500" algn="l" rtl="0">
              <a:spcBef>
                <a:spcPts val="300"/>
              </a:spcBef>
              <a:spcAft>
                <a:spcPts val="0"/>
              </a:spcAft>
              <a:buClr>
                <a:schemeClr val="lt1"/>
              </a:buClr>
              <a:buSzPts val="3600"/>
              <a:buFont typeface="Arial"/>
              <a:buChar char="•"/>
            </a:pPr>
            <a:r>
              <a:rPr lang="en-US" sz="3600">
                <a:solidFill>
                  <a:schemeClr val="lt1"/>
                </a:solidFill>
                <a:latin typeface="Calibri"/>
                <a:ea typeface="Calibri"/>
                <a:cs typeface="Calibri"/>
                <a:sym typeface="Calibri"/>
              </a:rPr>
              <a:t>Unemployment Rate</a:t>
            </a:r>
            <a:endParaRPr/>
          </a:p>
          <a:p>
            <a:pPr marL="571500" marR="0" lvl="0" indent="-571500" algn="l" rtl="0">
              <a:spcBef>
                <a:spcPts val="300"/>
              </a:spcBef>
              <a:spcAft>
                <a:spcPts val="0"/>
              </a:spcAft>
              <a:buClr>
                <a:schemeClr val="lt1"/>
              </a:buClr>
              <a:buSzPts val="3600"/>
              <a:buFont typeface="Arial"/>
              <a:buChar char="•"/>
            </a:pPr>
            <a:r>
              <a:rPr lang="en-US" sz="3600">
                <a:solidFill>
                  <a:schemeClr val="lt1"/>
                </a:solidFill>
                <a:latin typeface="Calibri"/>
                <a:ea typeface="Calibri"/>
                <a:cs typeface="Calibri"/>
                <a:sym typeface="Calibri"/>
              </a:rPr>
              <a:t>New Condo planed for Construction</a:t>
            </a:r>
            <a:endParaRPr/>
          </a:p>
          <a:p>
            <a:pPr marL="571500" marR="0" lvl="0" indent="-571500" algn="l" rtl="0">
              <a:spcBef>
                <a:spcPts val="300"/>
              </a:spcBef>
              <a:spcAft>
                <a:spcPts val="0"/>
              </a:spcAft>
              <a:buClr>
                <a:schemeClr val="lt1"/>
              </a:buClr>
              <a:buSzPts val="3600"/>
              <a:buFont typeface="Arial"/>
              <a:buChar char="•"/>
            </a:pPr>
            <a:r>
              <a:rPr lang="en-US" sz="3600">
                <a:solidFill>
                  <a:schemeClr val="lt1"/>
                </a:solidFill>
                <a:latin typeface="Calibri"/>
                <a:ea typeface="Calibri"/>
                <a:cs typeface="Calibri"/>
                <a:sym typeface="Calibri"/>
              </a:rPr>
              <a:t>New Condo Completed </a:t>
            </a:r>
            <a:endParaRPr/>
          </a:p>
          <a:p>
            <a:pPr marL="571500" marR="0" lvl="0" indent="-571500" algn="l" rtl="0">
              <a:spcBef>
                <a:spcPts val="300"/>
              </a:spcBef>
              <a:spcAft>
                <a:spcPts val="0"/>
              </a:spcAft>
              <a:buClr>
                <a:schemeClr val="lt1"/>
              </a:buClr>
              <a:buSzPts val="3600"/>
              <a:buFont typeface="Arial"/>
              <a:buChar char="•"/>
            </a:pPr>
            <a:r>
              <a:rPr lang="en-US" sz="3600">
                <a:solidFill>
                  <a:schemeClr val="lt1"/>
                </a:solidFill>
                <a:latin typeface="Calibri"/>
                <a:ea typeface="Calibri"/>
                <a:cs typeface="Calibri"/>
                <a:sym typeface="Calibri"/>
              </a:rPr>
              <a:t>Total Sales</a:t>
            </a:r>
            <a:endParaRPr/>
          </a:p>
          <a:p>
            <a:pPr marL="571500" marR="0" lvl="0" indent="-342900" algn="l" rtl="0">
              <a:spcBef>
                <a:spcPts val="0"/>
              </a:spcBef>
              <a:spcAft>
                <a:spcPts val="0"/>
              </a:spcAft>
              <a:buClr>
                <a:schemeClr val="dk1"/>
              </a:buClr>
              <a:buSzPts val="3600"/>
              <a:buFont typeface="Arial"/>
              <a:buNone/>
            </a:pPr>
            <a:endParaRPr sz="3600">
              <a:solidFill>
                <a:schemeClr val="lt1"/>
              </a:solidFill>
              <a:latin typeface="Calibri"/>
              <a:ea typeface="Calibri"/>
              <a:cs typeface="Calibri"/>
              <a:sym typeface="Calibri"/>
            </a:endParaRPr>
          </a:p>
        </p:txBody>
      </p:sp>
      <p:sp>
        <p:nvSpPr>
          <p:cNvPr id="292" name="Google Shape;292;gdf3d532875_13_46"/>
          <p:cNvSpPr txBox="1"/>
          <p:nvPr/>
        </p:nvSpPr>
        <p:spPr>
          <a:xfrm>
            <a:off x="7620000" y="2324100"/>
            <a:ext cx="5638800" cy="179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Calibri"/>
                <a:ea typeface="Calibri"/>
                <a:cs typeface="Calibri"/>
                <a:sym typeface="Calibri"/>
              </a:rPr>
              <a:t>Target</a:t>
            </a:r>
            <a:r>
              <a:rPr lang="en-US" sz="3600">
                <a:solidFill>
                  <a:schemeClr val="lt1"/>
                </a:solidFill>
                <a:latin typeface="Calibri"/>
                <a:ea typeface="Calibri"/>
                <a:cs typeface="Calibri"/>
                <a:sym typeface="Calibri"/>
              </a:rPr>
              <a:t>:</a:t>
            </a:r>
            <a:endParaRPr/>
          </a:p>
          <a:p>
            <a:pPr marL="571500" marR="0" lvl="0" indent="-571500" algn="l" rtl="0">
              <a:spcBef>
                <a:spcPts val="300"/>
              </a:spcBef>
              <a:spcAft>
                <a:spcPts val="0"/>
              </a:spcAft>
              <a:buClr>
                <a:schemeClr val="lt1"/>
              </a:buClr>
              <a:buSzPts val="3600"/>
              <a:buFont typeface="Arial"/>
              <a:buChar char="•"/>
            </a:pPr>
            <a:r>
              <a:rPr lang="en-US" sz="3600">
                <a:solidFill>
                  <a:schemeClr val="lt1"/>
                </a:solidFill>
                <a:latin typeface="Calibri"/>
                <a:ea typeface="Calibri"/>
                <a:cs typeface="Calibri"/>
                <a:sym typeface="Calibri"/>
              </a:rPr>
              <a:t>Average Price (Monthly)</a:t>
            </a:r>
            <a:endParaRPr/>
          </a:p>
          <a:p>
            <a:pPr marL="571500" marR="0" lvl="0" indent="-342900" algn="l" rtl="0">
              <a:spcBef>
                <a:spcPts val="0"/>
              </a:spcBef>
              <a:spcAft>
                <a:spcPts val="0"/>
              </a:spcAft>
              <a:buClr>
                <a:schemeClr val="dk1"/>
              </a:buClr>
              <a:buSzPts val="3600"/>
              <a:buFont typeface="Arial"/>
              <a:buNone/>
            </a:pPr>
            <a:endParaRPr sz="36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gdf3d532875_13_55"/>
          <p:cNvPicPr preferRelativeResize="0"/>
          <p:nvPr/>
        </p:nvPicPr>
        <p:blipFill rotWithShape="1">
          <a:blip r:embed="rId3">
            <a:alphaModFix/>
          </a:blip>
          <a:srcRect/>
          <a:stretch/>
        </p:blipFill>
        <p:spPr>
          <a:xfrm>
            <a:off x="-139461" y="-78447"/>
            <a:ext cx="18566923" cy="10443893"/>
          </a:xfrm>
          <a:prstGeom prst="rect">
            <a:avLst/>
          </a:prstGeom>
          <a:noFill/>
          <a:ln>
            <a:noFill/>
          </a:ln>
        </p:spPr>
      </p:pic>
      <p:sp>
        <p:nvSpPr>
          <p:cNvPr id="299" name="Google Shape;299;gdf3d532875_13_55"/>
          <p:cNvSpPr txBox="1"/>
          <p:nvPr/>
        </p:nvSpPr>
        <p:spPr>
          <a:xfrm>
            <a:off x="1600200" y="876300"/>
            <a:ext cx="11277600" cy="7389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4800" b="1">
                <a:solidFill>
                  <a:srgbClr val="FFFFFF"/>
                </a:solidFill>
                <a:latin typeface="Calibri"/>
                <a:ea typeface="Calibri"/>
                <a:cs typeface="Calibri"/>
                <a:sym typeface="Calibri"/>
              </a:rPr>
              <a:t>Building Models</a:t>
            </a:r>
            <a:endParaRPr/>
          </a:p>
        </p:txBody>
      </p:sp>
      <p:sp>
        <p:nvSpPr>
          <p:cNvPr id="300" name="Google Shape;300;gdf3d532875_13_55"/>
          <p:cNvSpPr txBox="1"/>
          <p:nvPr/>
        </p:nvSpPr>
        <p:spPr>
          <a:xfrm>
            <a:off x="11597640" y="2951354"/>
            <a:ext cx="4922400" cy="4679100"/>
          </a:xfrm>
          <a:prstGeom prst="rect">
            <a:avLst/>
          </a:prstGeom>
          <a:noFill/>
          <a:ln>
            <a:noFill/>
          </a:ln>
        </p:spPr>
        <p:txBody>
          <a:bodyPr spcFirstLastPara="1" wrap="square" lIns="91425" tIns="45700" rIns="91425" bIns="45700" anchor="t" anchorCtr="0">
            <a:spAutoFit/>
          </a:bodyPr>
          <a:lstStyle/>
          <a:p>
            <a:pPr marL="571500" marR="0" lvl="0" indent="-571500" algn="l" rtl="0">
              <a:lnSpc>
                <a:spcPct val="150000"/>
              </a:lnSpc>
              <a:spcBef>
                <a:spcPts val="0"/>
              </a:spcBef>
              <a:spcAft>
                <a:spcPts val="0"/>
              </a:spcAft>
              <a:buClr>
                <a:schemeClr val="lt1"/>
              </a:buClr>
              <a:buSzPts val="3600"/>
              <a:buFont typeface="Arial"/>
              <a:buChar char="•"/>
            </a:pPr>
            <a:r>
              <a:rPr lang="en-US" sz="3600">
                <a:solidFill>
                  <a:schemeClr val="lt1"/>
                </a:solidFill>
                <a:latin typeface="Calibri"/>
                <a:ea typeface="Calibri"/>
                <a:cs typeface="Calibri"/>
                <a:sym typeface="Calibri"/>
              </a:rPr>
              <a:t>A continuous number</a:t>
            </a:r>
            <a:endParaRPr/>
          </a:p>
          <a:p>
            <a:pPr marL="571500" marR="0" lvl="0" indent="-571500" algn="l" rtl="0">
              <a:lnSpc>
                <a:spcPct val="150000"/>
              </a:lnSpc>
              <a:spcBef>
                <a:spcPts val="300"/>
              </a:spcBef>
              <a:spcAft>
                <a:spcPts val="0"/>
              </a:spcAft>
              <a:buClr>
                <a:schemeClr val="lt1"/>
              </a:buClr>
              <a:buSzPts val="3600"/>
              <a:buFont typeface="Arial"/>
              <a:buChar char="•"/>
            </a:pPr>
            <a:r>
              <a:rPr lang="en-US" sz="3600">
                <a:solidFill>
                  <a:schemeClr val="lt1"/>
                </a:solidFill>
                <a:latin typeface="Calibri"/>
                <a:ea typeface="Calibri"/>
                <a:cs typeface="Calibri"/>
                <a:sym typeface="Calibri"/>
              </a:rPr>
              <a:t>Multivariate </a:t>
            </a:r>
            <a:endParaRPr/>
          </a:p>
          <a:p>
            <a:pPr marL="571500" marR="0" lvl="0" indent="-571500" algn="l" rtl="0">
              <a:lnSpc>
                <a:spcPct val="150000"/>
              </a:lnSpc>
              <a:spcBef>
                <a:spcPts val="300"/>
              </a:spcBef>
              <a:spcAft>
                <a:spcPts val="0"/>
              </a:spcAft>
              <a:buClr>
                <a:schemeClr val="lt1"/>
              </a:buClr>
              <a:buSzPts val="3600"/>
              <a:buFont typeface="Arial"/>
              <a:buChar char="•"/>
            </a:pPr>
            <a:r>
              <a:rPr lang="en-US" sz="3600">
                <a:solidFill>
                  <a:schemeClr val="lt1"/>
                </a:solidFill>
                <a:latin typeface="Calibri"/>
                <a:ea typeface="Calibri"/>
                <a:cs typeface="Calibri"/>
                <a:sym typeface="Calibri"/>
              </a:rPr>
              <a:t>Time Series</a:t>
            </a:r>
            <a:endParaRPr/>
          </a:p>
          <a:p>
            <a:pPr marL="571500" marR="0" lvl="0" indent="-571500" algn="l" rtl="0">
              <a:lnSpc>
                <a:spcPct val="150000"/>
              </a:lnSpc>
              <a:spcBef>
                <a:spcPts val="300"/>
              </a:spcBef>
              <a:spcAft>
                <a:spcPts val="0"/>
              </a:spcAft>
              <a:buClr>
                <a:schemeClr val="lt1"/>
              </a:buClr>
              <a:buSzPts val="3600"/>
              <a:buFont typeface="Arial"/>
              <a:buChar char="•"/>
            </a:pPr>
            <a:r>
              <a:rPr lang="en-US" sz="3600">
                <a:solidFill>
                  <a:schemeClr val="lt1"/>
                </a:solidFill>
                <a:latin typeface="Calibri"/>
                <a:ea typeface="Calibri"/>
                <a:cs typeface="Calibri"/>
                <a:sym typeface="Calibri"/>
              </a:rPr>
              <a:t>Small data size</a:t>
            </a:r>
            <a:endParaRPr/>
          </a:p>
          <a:p>
            <a:pPr marL="571500" marR="0" lvl="0" indent="-342900" algn="l" rtl="0">
              <a:spcBef>
                <a:spcPts val="300"/>
              </a:spcBef>
              <a:spcAft>
                <a:spcPts val="0"/>
              </a:spcAft>
              <a:buClr>
                <a:schemeClr val="dk1"/>
              </a:buClr>
              <a:buSzPts val="3600"/>
              <a:buFont typeface="Arial"/>
              <a:buNone/>
            </a:pPr>
            <a:endParaRPr sz="3600">
              <a:solidFill>
                <a:schemeClr val="lt1"/>
              </a:solidFill>
              <a:latin typeface="Calibri"/>
              <a:ea typeface="Calibri"/>
              <a:cs typeface="Calibri"/>
              <a:sym typeface="Calibri"/>
            </a:endParaRPr>
          </a:p>
          <a:p>
            <a:pPr marL="571500" marR="0" lvl="0" indent="-342900" algn="l" rtl="0">
              <a:spcBef>
                <a:spcPts val="0"/>
              </a:spcBef>
              <a:spcAft>
                <a:spcPts val="0"/>
              </a:spcAft>
              <a:buClr>
                <a:schemeClr val="dk1"/>
              </a:buClr>
              <a:buSzPts val="3600"/>
              <a:buFont typeface="Arial"/>
              <a:buNone/>
            </a:pPr>
            <a:endParaRPr sz="3600">
              <a:solidFill>
                <a:schemeClr val="lt1"/>
              </a:solidFill>
              <a:latin typeface="Calibri"/>
              <a:ea typeface="Calibri"/>
              <a:cs typeface="Calibri"/>
              <a:sym typeface="Calibri"/>
            </a:endParaRPr>
          </a:p>
        </p:txBody>
      </p:sp>
      <p:pic>
        <p:nvPicPr>
          <p:cNvPr id="301" name="Google Shape;301;gdf3d532875_13_55"/>
          <p:cNvPicPr preferRelativeResize="0"/>
          <p:nvPr/>
        </p:nvPicPr>
        <p:blipFill rotWithShape="1">
          <a:blip r:embed="rId4">
            <a:alphaModFix/>
          </a:blip>
          <a:srcRect/>
          <a:stretch/>
        </p:blipFill>
        <p:spPr>
          <a:xfrm>
            <a:off x="15098136" y="4533900"/>
            <a:ext cx="4751351" cy="7320009"/>
          </a:xfrm>
          <a:prstGeom prst="rect">
            <a:avLst/>
          </a:prstGeom>
          <a:noFill/>
          <a:ln>
            <a:noFill/>
          </a:ln>
        </p:spPr>
      </p:pic>
      <p:pic>
        <p:nvPicPr>
          <p:cNvPr id="302" name="Google Shape;302;gdf3d532875_13_55"/>
          <p:cNvPicPr preferRelativeResize="0"/>
          <p:nvPr/>
        </p:nvPicPr>
        <p:blipFill>
          <a:blip r:embed="rId5">
            <a:alphaModFix/>
          </a:blip>
          <a:stretch>
            <a:fillRect/>
          </a:stretch>
        </p:blipFill>
        <p:spPr>
          <a:xfrm>
            <a:off x="1021975" y="2442625"/>
            <a:ext cx="10671251" cy="6769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gdf3d532875_13_64"/>
          <p:cNvPicPr preferRelativeResize="0"/>
          <p:nvPr/>
        </p:nvPicPr>
        <p:blipFill rotWithShape="1">
          <a:blip r:embed="rId3">
            <a:alphaModFix/>
          </a:blip>
          <a:srcRect/>
          <a:stretch/>
        </p:blipFill>
        <p:spPr>
          <a:xfrm>
            <a:off x="-139461" y="-78447"/>
            <a:ext cx="18566923" cy="10443893"/>
          </a:xfrm>
          <a:prstGeom prst="rect">
            <a:avLst/>
          </a:prstGeom>
          <a:noFill/>
          <a:ln>
            <a:noFill/>
          </a:ln>
        </p:spPr>
      </p:pic>
      <p:pic>
        <p:nvPicPr>
          <p:cNvPr id="309" name="Google Shape;309;gdf3d532875_13_64"/>
          <p:cNvPicPr preferRelativeResize="0"/>
          <p:nvPr/>
        </p:nvPicPr>
        <p:blipFill rotWithShape="1">
          <a:blip r:embed="rId4">
            <a:alphaModFix/>
          </a:blip>
          <a:srcRect/>
          <a:stretch/>
        </p:blipFill>
        <p:spPr>
          <a:xfrm>
            <a:off x="11582400" y="3467100"/>
            <a:ext cx="9793631" cy="8229601"/>
          </a:xfrm>
          <a:prstGeom prst="rect">
            <a:avLst/>
          </a:prstGeom>
          <a:noFill/>
          <a:ln>
            <a:noFill/>
          </a:ln>
        </p:spPr>
      </p:pic>
      <p:sp>
        <p:nvSpPr>
          <p:cNvPr id="310" name="Google Shape;310;gdf3d532875_13_64"/>
          <p:cNvSpPr txBox="1"/>
          <p:nvPr/>
        </p:nvSpPr>
        <p:spPr>
          <a:xfrm>
            <a:off x="1600200" y="876300"/>
            <a:ext cx="11277600" cy="7389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4800" b="1">
                <a:solidFill>
                  <a:srgbClr val="FFFFFF"/>
                </a:solidFill>
                <a:latin typeface="Calibri"/>
                <a:ea typeface="Calibri"/>
                <a:cs typeface="Calibri"/>
                <a:sym typeface="Calibri"/>
              </a:rPr>
              <a:t>VECTOR AUTOREGRESSIVE (VAR) MODEL</a:t>
            </a:r>
            <a:endParaRPr/>
          </a:p>
        </p:txBody>
      </p:sp>
      <p:sp>
        <p:nvSpPr>
          <p:cNvPr id="311" name="Google Shape;311;gdf3d532875_13_64"/>
          <p:cNvSpPr txBox="1"/>
          <p:nvPr/>
        </p:nvSpPr>
        <p:spPr>
          <a:xfrm>
            <a:off x="1600200" y="2741735"/>
            <a:ext cx="9525000" cy="39711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3600" b="1">
                <a:solidFill>
                  <a:schemeClr val="lt1"/>
                </a:solidFill>
                <a:latin typeface="Calibri"/>
                <a:ea typeface="Calibri"/>
                <a:cs typeface="Calibri"/>
                <a:sym typeface="Calibri"/>
              </a:rPr>
              <a:t>Statistical Model</a:t>
            </a:r>
            <a:r>
              <a:rPr lang="en-US" sz="3600">
                <a:solidFill>
                  <a:schemeClr val="lt1"/>
                </a:solidFill>
                <a:latin typeface="Calibri"/>
                <a:ea typeface="Calibri"/>
                <a:cs typeface="Calibri"/>
                <a:sym typeface="Calibri"/>
              </a:rPr>
              <a:t>:</a:t>
            </a:r>
            <a:endParaRPr/>
          </a:p>
          <a:p>
            <a:pPr marL="571500" marR="0" lvl="0" indent="-571500" algn="l" rtl="0">
              <a:lnSpc>
                <a:spcPct val="150000"/>
              </a:lnSpc>
              <a:spcBef>
                <a:spcPts val="0"/>
              </a:spcBef>
              <a:spcAft>
                <a:spcPts val="0"/>
              </a:spcAft>
              <a:buClr>
                <a:schemeClr val="lt1"/>
              </a:buClr>
              <a:buSzPts val="3600"/>
              <a:buFont typeface="Arial"/>
              <a:buChar char="•"/>
            </a:pPr>
            <a:r>
              <a:rPr lang="en-US" sz="3600">
                <a:solidFill>
                  <a:schemeClr val="lt1"/>
                </a:solidFill>
                <a:latin typeface="Calibri"/>
                <a:ea typeface="Calibri"/>
                <a:cs typeface="Calibri"/>
                <a:sym typeface="Calibri"/>
              </a:rPr>
              <a:t>Captures the relationship between multiple quantities as they change over time</a:t>
            </a:r>
            <a:endParaRPr/>
          </a:p>
          <a:p>
            <a:pPr marL="571500" marR="0" lvl="0" indent="-571500" algn="l" rtl="0">
              <a:lnSpc>
                <a:spcPct val="150000"/>
              </a:lnSpc>
              <a:spcBef>
                <a:spcPts val="0"/>
              </a:spcBef>
              <a:spcAft>
                <a:spcPts val="0"/>
              </a:spcAft>
              <a:buClr>
                <a:schemeClr val="lt1"/>
              </a:buClr>
              <a:buSzPts val="3600"/>
              <a:buFont typeface="Arial"/>
              <a:buChar char="•"/>
            </a:pPr>
            <a:r>
              <a:rPr lang="en-US" sz="3600">
                <a:solidFill>
                  <a:schemeClr val="lt1"/>
                </a:solidFill>
                <a:latin typeface="Calibri"/>
                <a:ea typeface="Calibri"/>
                <a:cs typeface="Calibri"/>
                <a:sym typeface="Calibri"/>
              </a:rPr>
              <a:t>Stochastic process model</a:t>
            </a:r>
            <a:endParaRPr/>
          </a:p>
          <a:p>
            <a:pPr marL="571500" marR="0" lvl="0" indent="-571500" algn="l" rtl="0">
              <a:lnSpc>
                <a:spcPct val="150000"/>
              </a:lnSpc>
              <a:spcBef>
                <a:spcPts val="0"/>
              </a:spcBef>
              <a:spcAft>
                <a:spcPts val="0"/>
              </a:spcAft>
              <a:buClr>
                <a:schemeClr val="lt1"/>
              </a:buClr>
              <a:buSzPts val="3600"/>
              <a:buFont typeface="Arial"/>
              <a:buChar char="•"/>
            </a:pPr>
            <a:r>
              <a:rPr lang="en-US" sz="3600">
                <a:solidFill>
                  <a:schemeClr val="lt1"/>
                </a:solidFill>
                <a:latin typeface="Calibri"/>
                <a:ea typeface="Calibri"/>
                <a:cs typeface="Calibri"/>
                <a:sym typeface="Calibri"/>
              </a:rPr>
              <a:t>Less demanding in information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df3d532875_13_72"/>
          <p:cNvSpPr/>
          <p:nvPr/>
        </p:nvSpPr>
        <p:spPr>
          <a:xfrm>
            <a:off x="12039600" y="0"/>
            <a:ext cx="6629400" cy="10553700"/>
          </a:xfrm>
          <a:prstGeom prst="rect">
            <a:avLst/>
          </a:prstGeom>
          <a:solidFill>
            <a:srgbClr val="2E0084"/>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8" name="Google Shape;318;gdf3d532875_13_72"/>
          <p:cNvPicPr preferRelativeResize="0"/>
          <p:nvPr/>
        </p:nvPicPr>
        <p:blipFill rotWithShape="1">
          <a:blip r:embed="rId3">
            <a:alphaModFix/>
          </a:blip>
          <a:srcRect/>
          <a:stretch/>
        </p:blipFill>
        <p:spPr>
          <a:xfrm>
            <a:off x="12785943" y="3543300"/>
            <a:ext cx="9793631" cy="8229601"/>
          </a:xfrm>
          <a:prstGeom prst="rect">
            <a:avLst/>
          </a:prstGeom>
          <a:noFill/>
          <a:ln>
            <a:noFill/>
          </a:ln>
        </p:spPr>
      </p:pic>
      <p:sp>
        <p:nvSpPr>
          <p:cNvPr id="319" name="Google Shape;319;gdf3d532875_13_72"/>
          <p:cNvSpPr txBox="1"/>
          <p:nvPr/>
        </p:nvSpPr>
        <p:spPr>
          <a:xfrm>
            <a:off x="1143000" y="975836"/>
            <a:ext cx="11277600" cy="738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800" b="1">
                <a:solidFill>
                  <a:srgbClr val="340086"/>
                </a:solidFill>
                <a:latin typeface="Calibri"/>
                <a:ea typeface="Calibri"/>
                <a:cs typeface="Calibri"/>
                <a:sym typeface="Calibri"/>
              </a:rPr>
              <a:t>FORECAST VS. ACTUALS</a:t>
            </a:r>
            <a:endParaRPr/>
          </a:p>
        </p:txBody>
      </p:sp>
      <p:pic>
        <p:nvPicPr>
          <p:cNvPr id="320" name="Google Shape;320;gdf3d532875_13_72"/>
          <p:cNvPicPr preferRelativeResize="0"/>
          <p:nvPr/>
        </p:nvPicPr>
        <p:blipFill rotWithShape="1">
          <a:blip r:embed="rId4">
            <a:alphaModFix/>
          </a:blip>
          <a:srcRect t="79630" r="51064"/>
          <a:stretch/>
        </p:blipFill>
        <p:spPr>
          <a:xfrm>
            <a:off x="1828800" y="2723289"/>
            <a:ext cx="8153400" cy="6821622"/>
          </a:xfrm>
          <a:prstGeom prst="rect">
            <a:avLst/>
          </a:prstGeom>
          <a:noFill/>
          <a:ln>
            <a:noFill/>
          </a:ln>
        </p:spPr>
      </p:pic>
      <p:pic>
        <p:nvPicPr>
          <p:cNvPr id="321" name="Google Shape;321;gdf3d532875_13_72"/>
          <p:cNvPicPr preferRelativeResize="0"/>
          <p:nvPr/>
        </p:nvPicPr>
        <p:blipFill rotWithShape="1">
          <a:blip r:embed="rId5">
            <a:alphaModFix/>
          </a:blip>
          <a:srcRect/>
          <a:stretch/>
        </p:blipFill>
        <p:spPr>
          <a:xfrm>
            <a:off x="14087756" y="-1106572"/>
            <a:ext cx="6114487" cy="356863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6"/>
        <p:cNvGrpSpPr/>
        <p:nvPr/>
      </p:nvGrpSpPr>
      <p:grpSpPr>
        <a:xfrm>
          <a:off x="0" y="0"/>
          <a:ext cx="0" cy="0"/>
          <a:chOff x="0" y="0"/>
          <a:chExt cx="0" cy="0"/>
        </a:xfrm>
      </p:grpSpPr>
      <p:sp>
        <p:nvSpPr>
          <p:cNvPr id="327" name="Google Shape;327;gdf3d532875_13_81"/>
          <p:cNvSpPr/>
          <p:nvPr/>
        </p:nvSpPr>
        <p:spPr>
          <a:xfrm>
            <a:off x="0" y="0"/>
            <a:ext cx="18288000"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328" name="Google Shape;328;gdf3d532875_13_81"/>
          <p:cNvSpPr/>
          <p:nvPr/>
        </p:nvSpPr>
        <p:spPr>
          <a:xfrm flipH="1">
            <a:off x="0" y="738"/>
            <a:ext cx="18288000" cy="2364000"/>
          </a:xfrm>
          <a:prstGeom prst="rect">
            <a:avLst/>
          </a:prstGeom>
          <a:gradFill>
            <a:gsLst>
              <a:gs pos="0">
                <a:srgbClr val="244061"/>
              </a:gs>
              <a:gs pos="100000">
                <a:srgbClr val="366092"/>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 name="Google Shape;329;gdf3d532875_13_81"/>
          <p:cNvSpPr/>
          <p:nvPr/>
        </p:nvSpPr>
        <p:spPr>
          <a:xfrm rot="10800000" flipH="1">
            <a:off x="12193285" y="70"/>
            <a:ext cx="6094800" cy="2364600"/>
          </a:xfrm>
          <a:prstGeom prst="rect">
            <a:avLst/>
          </a:prstGeom>
          <a:gradFill>
            <a:gsLst>
              <a:gs pos="0">
                <a:srgbClr val="244061">
                  <a:alpha val="67843"/>
                </a:srgbClr>
              </a:gs>
              <a:gs pos="19000">
                <a:srgbClr val="244061">
                  <a:alpha val="67843"/>
                </a:srgbClr>
              </a:gs>
              <a:gs pos="100000">
                <a:srgbClr val="4F81BD">
                  <a:alpha val="78823"/>
                </a:srgbClr>
              </a:gs>
            </a:gsLst>
            <a:lin ang="1920016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 name="Google Shape;330;gdf3d532875_13_81"/>
          <p:cNvSpPr/>
          <p:nvPr/>
        </p:nvSpPr>
        <p:spPr>
          <a:xfrm rot="5400000">
            <a:off x="7961703" y="-7961699"/>
            <a:ext cx="2364600" cy="18288000"/>
          </a:xfrm>
          <a:prstGeom prst="rect">
            <a:avLst/>
          </a:prstGeom>
          <a:gradFill>
            <a:gsLst>
              <a:gs pos="0">
                <a:srgbClr val="000000">
                  <a:alpha val="0"/>
                </a:srgbClr>
              </a:gs>
              <a:gs pos="16000">
                <a:srgbClr val="000000">
                  <a:alpha val="0"/>
                </a:srgbClr>
              </a:gs>
              <a:gs pos="99000">
                <a:srgbClr val="000000">
                  <a:alpha val="86666"/>
                </a:srgbClr>
              </a:gs>
              <a:gs pos="100000">
                <a:srgbClr val="000000">
                  <a:alpha val="86666"/>
                </a:srgbClr>
              </a:gs>
            </a:gsLst>
            <a:lin ang="113999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gdf3d532875_13_81"/>
          <p:cNvSpPr/>
          <p:nvPr/>
        </p:nvSpPr>
        <p:spPr>
          <a:xfrm>
            <a:off x="5738151" y="1479"/>
            <a:ext cx="6455100" cy="2363100"/>
          </a:xfrm>
          <a:prstGeom prst="rect">
            <a:avLst/>
          </a:prstGeom>
          <a:gradFill>
            <a:gsLst>
              <a:gs pos="0">
                <a:srgbClr val="4F81BD">
                  <a:alpha val="16862"/>
                </a:srgbClr>
              </a:gs>
              <a:gs pos="74000">
                <a:srgbClr val="244061">
                  <a:alpha val="0"/>
                </a:srgbClr>
              </a:gs>
              <a:gs pos="100000">
                <a:srgbClr val="244061">
                  <a:alpha val="0"/>
                </a:srgbClr>
              </a:gs>
            </a:gsLst>
            <a:lin ang="1440003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gdf3d532875_13_81"/>
          <p:cNvSpPr txBox="1"/>
          <p:nvPr/>
        </p:nvSpPr>
        <p:spPr>
          <a:xfrm>
            <a:off x="1049571" y="529740"/>
            <a:ext cx="10637100" cy="1347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6000" b="1">
                <a:solidFill>
                  <a:srgbClr val="FFFFFF"/>
                </a:solidFill>
                <a:latin typeface="Calibri"/>
                <a:ea typeface="Calibri"/>
                <a:cs typeface="Calibri"/>
                <a:sym typeface="Calibri"/>
              </a:rPr>
              <a:t>FORECAST VS. ACTUALS</a:t>
            </a:r>
            <a:endParaRPr/>
          </a:p>
        </p:txBody>
      </p:sp>
      <p:pic>
        <p:nvPicPr>
          <p:cNvPr id="333" name="Google Shape;333;gdf3d532875_13_81" descr="Chart, bar chart&#10;&#10;Description automatically generated"/>
          <p:cNvPicPr preferRelativeResize="0"/>
          <p:nvPr/>
        </p:nvPicPr>
        <p:blipFill rotWithShape="1">
          <a:blip r:embed="rId3">
            <a:alphaModFix/>
          </a:blip>
          <a:srcRect/>
          <a:stretch/>
        </p:blipFill>
        <p:spPr>
          <a:xfrm>
            <a:off x="1073622" y="3384129"/>
            <a:ext cx="7696632" cy="5772474"/>
          </a:xfrm>
          <a:prstGeom prst="rect">
            <a:avLst/>
          </a:prstGeom>
          <a:noFill/>
          <a:ln>
            <a:noFill/>
          </a:ln>
        </p:spPr>
      </p:pic>
      <p:pic>
        <p:nvPicPr>
          <p:cNvPr id="334" name="Google Shape;334;gdf3d532875_13_81" descr="Chart, bar chart&#10;&#10;Description automatically generated with medium confidence"/>
          <p:cNvPicPr preferRelativeResize="0"/>
          <p:nvPr/>
        </p:nvPicPr>
        <p:blipFill rotWithShape="1">
          <a:blip r:embed="rId4">
            <a:alphaModFix/>
          </a:blip>
          <a:srcRect/>
          <a:stretch/>
        </p:blipFill>
        <p:spPr>
          <a:xfrm>
            <a:off x="9517747" y="3359128"/>
            <a:ext cx="7696631" cy="5931934"/>
          </a:xfrm>
          <a:prstGeom prst="rect">
            <a:avLst/>
          </a:prstGeom>
          <a:noFill/>
          <a:ln>
            <a:noFill/>
          </a:ln>
        </p:spPr>
      </p:pic>
      <p:sp>
        <p:nvSpPr>
          <p:cNvPr id="335" name="Google Shape;335;gdf3d532875_13_81"/>
          <p:cNvSpPr txBox="1"/>
          <p:nvPr/>
        </p:nvSpPr>
        <p:spPr>
          <a:xfrm>
            <a:off x="2209800" y="2880465"/>
            <a:ext cx="5562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Testing set: 2018-05-01 to 2019-04-01</a:t>
            </a:r>
            <a:endParaRPr/>
          </a:p>
        </p:txBody>
      </p:sp>
      <p:sp>
        <p:nvSpPr>
          <p:cNvPr id="336" name="Google Shape;336;gdf3d532875_13_81"/>
          <p:cNvSpPr txBox="1"/>
          <p:nvPr/>
        </p:nvSpPr>
        <p:spPr>
          <a:xfrm>
            <a:off x="10584762" y="2880465"/>
            <a:ext cx="5562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Testing set: 2018-09-01 to 2019-08-01</a:t>
            </a:r>
            <a:endParaRPr/>
          </a:p>
        </p:txBody>
      </p:sp>
      <p:sp>
        <p:nvSpPr>
          <p:cNvPr id="337" name="Google Shape;337;gdf3d532875_13_81"/>
          <p:cNvSpPr/>
          <p:nvPr/>
        </p:nvSpPr>
        <p:spPr>
          <a:xfrm rot="-5400000">
            <a:off x="-47998" y="5420184"/>
            <a:ext cx="17184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0" cap="none">
                <a:solidFill>
                  <a:schemeClr val="dk1"/>
                </a:solidFill>
                <a:latin typeface="Calibri"/>
                <a:ea typeface="Calibri"/>
                <a:cs typeface="Calibri"/>
                <a:sym typeface="Calibri"/>
              </a:rPr>
              <a:t>Error %</a:t>
            </a:r>
            <a:endParaRPr/>
          </a:p>
        </p:txBody>
      </p:sp>
      <p:sp>
        <p:nvSpPr>
          <p:cNvPr id="338" name="Google Shape;338;gdf3d532875_13_81"/>
          <p:cNvSpPr/>
          <p:nvPr/>
        </p:nvSpPr>
        <p:spPr>
          <a:xfrm rot="-5400000">
            <a:off x="8436048" y="5420184"/>
            <a:ext cx="17184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0" cap="none">
                <a:solidFill>
                  <a:schemeClr val="dk1"/>
                </a:solidFill>
                <a:latin typeface="Calibri"/>
                <a:ea typeface="Calibri"/>
                <a:cs typeface="Calibri"/>
                <a:sym typeface="Calibri"/>
              </a:rPr>
              <a:t>Error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gdf3d532875_13_97"/>
          <p:cNvPicPr preferRelativeResize="0"/>
          <p:nvPr/>
        </p:nvPicPr>
        <p:blipFill rotWithShape="1">
          <a:blip r:embed="rId3">
            <a:alphaModFix/>
          </a:blip>
          <a:srcRect/>
          <a:stretch/>
        </p:blipFill>
        <p:spPr>
          <a:xfrm>
            <a:off x="2432701" y="2099733"/>
            <a:ext cx="13422599" cy="7211432"/>
          </a:xfrm>
          <a:prstGeom prst="rect">
            <a:avLst/>
          </a:prstGeom>
          <a:noFill/>
          <a:ln>
            <a:noFill/>
          </a:ln>
        </p:spPr>
      </p:pic>
      <p:sp>
        <p:nvSpPr>
          <p:cNvPr id="345" name="Google Shape;345;gdf3d532875_13_97"/>
          <p:cNvSpPr txBox="1"/>
          <p:nvPr/>
        </p:nvSpPr>
        <p:spPr>
          <a:xfrm>
            <a:off x="1143000" y="975836"/>
            <a:ext cx="11277600" cy="738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800" b="1">
                <a:solidFill>
                  <a:srgbClr val="340086"/>
                </a:solidFill>
                <a:latin typeface="Calibri"/>
                <a:ea typeface="Calibri"/>
                <a:cs typeface="Calibri"/>
                <a:sym typeface="Calibri"/>
              </a:rPr>
              <a:t>HISTORICAL + FORECAST</a:t>
            </a:r>
            <a:endParaRPr/>
          </a:p>
        </p:txBody>
      </p:sp>
      <p:sp>
        <p:nvSpPr>
          <p:cNvPr id="346" name="Google Shape;346;gdf3d532875_13_97"/>
          <p:cNvSpPr txBox="1"/>
          <p:nvPr/>
        </p:nvSpPr>
        <p:spPr>
          <a:xfrm>
            <a:off x="4876800" y="6819900"/>
            <a:ext cx="38100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accent1"/>
                </a:solidFill>
                <a:latin typeface="Calibri"/>
                <a:ea typeface="Calibri"/>
                <a:cs typeface="Calibri"/>
                <a:sym typeface="Calibri"/>
              </a:rPr>
              <a:t>HISTORICAL DATA</a:t>
            </a:r>
            <a:endParaRPr sz="3600">
              <a:solidFill>
                <a:schemeClr val="accent1"/>
              </a:solidFill>
              <a:latin typeface="Calibri"/>
              <a:ea typeface="Calibri"/>
              <a:cs typeface="Calibri"/>
              <a:sym typeface="Calibri"/>
            </a:endParaRPr>
          </a:p>
        </p:txBody>
      </p:sp>
      <p:sp>
        <p:nvSpPr>
          <p:cNvPr id="347" name="Google Shape;347;gdf3d532875_13_97"/>
          <p:cNvSpPr txBox="1"/>
          <p:nvPr/>
        </p:nvSpPr>
        <p:spPr>
          <a:xfrm>
            <a:off x="12954000" y="2933700"/>
            <a:ext cx="26727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accent6"/>
                </a:solidFill>
                <a:latin typeface="Calibri"/>
                <a:ea typeface="Calibri"/>
                <a:cs typeface="Calibri"/>
                <a:sym typeface="Calibri"/>
              </a:rPr>
              <a:t>PREDICTION</a:t>
            </a:r>
            <a:endParaRPr sz="3600">
              <a:solidFill>
                <a:schemeClr val="accent6"/>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11"/>
          <p:cNvPicPr preferRelativeResize="0"/>
          <p:nvPr/>
        </p:nvPicPr>
        <p:blipFill rotWithShape="1">
          <a:blip r:embed="rId3">
            <a:alphaModFix/>
          </a:blip>
          <a:srcRect/>
          <a:stretch/>
        </p:blipFill>
        <p:spPr>
          <a:xfrm>
            <a:off x="-139461" y="-78447"/>
            <a:ext cx="18566924" cy="10443894"/>
          </a:xfrm>
          <a:prstGeom prst="rect">
            <a:avLst/>
          </a:prstGeom>
          <a:noFill/>
          <a:ln>
            <a:noFill/>
          </a:ln>
        </p:spPr>
      </p:pic>
      <p:grpSp>
        <p:nvGrpSpPr>
          <p:cNvPr id="353" name="Google Shape;353;p11"/>
          <p:cNvGrpSpPr/>
          <p:nvPr/>
        </p:nvGrpSpPr>
        <p:grpSpPr>
          <a:xfrm>
            <a:off x="1564137" y="4956821"/>
            <a:ext cx="7547216" cy="2716963"/>
            <a:chOff x="-1" y="-114300"/>
            <a:chExt cx="10062955" cy="3622617"/>
          </a:xfrm>
        </p:grpSpPr>
        <p:sp>
          <p:nvSpPr>
            <p:cNvPr id="354" name="Google Shape;354;p11"/>
            <p:cNvSpPr txBox="1"/>
            <p:nvPr/>
          </p:nvSpPr>
          <p:spPr>
            <a:xfrm>
              <a:off x="-1" y="1265993"/>
              <a:ext cx="10062954" cy="2242324"/>
            </a:xfrm>
            <a:prstGeom prst="rect">
              <a:avLst/>
            </a:prstGeom>
            <a:noFill/>
            <a:ln>
              <a:noFill/>
            </a:ln>
          </p:spPr>
          <p:txBody>
            <a:bodyPr spcFirstLastPara="1" wrap="square" lIns="0" tIns="0" rIns="0" bIns="0" anchor="t" anchorCtr="0">
              <a:spAutoFit/>
            </a:bodyPr>
            <a:lstStyle/>
            <a:p>
              <a:pPr marL="457200" marR="0" lvl="0" indent="-457200" algn="l" rtl="0">
                <a:lnSpc>
                  <a:spcPct val="160000"/>
                </a:lnSpc>
                <a:spcBef>
                  <a:spcPts val="0"/>
                </a:spcBef>
                <a:spcAft>
                  <a:spcPts val="0"/>
                </a:spcAft>
                <a:buClr>
                  <a:srgbClr val="FFFFFF"/>
                </a:buClr>
                <a:buSzPts val="2800"/>
                <a:buFont typeface="Calibri"/>
                <a:buChar char="-"/>
              </a:pPr>
              <a:r>
                <a:rPr lang="en-US" sz="2800">
                  <a:solidFill>
                    <a:srgbClr val="FFFFFF"/>
                  </a:solidFill>
                  <a:latin typeface="Calibri"/>
                  <a:ea typeface="Calibri"/>
                  <a:cs typeface="Calibri"/>
                  <a:sym typeface="Calibri"/>
                </a:rPr>
                <a:t>Selection of Model</a:t>
              </a:r>
              <a:endParaRPr/>
            </a:p>
            <a:p>
              <a:pPr marL="457200" marR="0" lvl="0" indent="-457200" algn="l" rtl="0">
                <a:lnSpc>
                  <a:spcPct val="160000"/>
                </a:lnSpc>
                <a:spcBef>
                  <a:spcPts val="0"/>
                </a:spcBef>
                <a:spcAft>
                  <a:spcPts val="0"/>
                </a:spcAft>
                <a:buClr>
                  <a:srgbClr val="FFFFFF"/>
                </a:buClr>
                <a:buSzPts val="2800"/>
                <a:buFont typeface="Calibri"/>
                <a:buChar char="-"/>
              </a:pPr>
              <a:r>
                <a:rPr lang="en-US" sz="2800">
                  <a:solidFill>
                    <a:srgbClr val="FFFFFF"/>
                  </a:solidFill>
                  <a:latin typeface="Calibri"/>
                  <a:ea typeface="Calibri"/>
                  <a:cs typeface="Calibri"/>
                  <a:sym typeface="Calibri"/>
                </a:rPr>
                <a:t>Description of VAR</a:t>
              </a:r>
              <a:endParaRPr/>
            </a:p>
            <a:p>
              <a:pPr marL="457200" marR="0" lvl="0" indent="-457200" algn="l" rtl="0">
                <a:lnSpc>
                  <a:spcPct val="160000"/>
                </a:lnSpc>
                <a:spcBef>
                  <a:spcPts val="0"/>
                </a:spcBef>
                <a:spcAft>
                  <a:spcPts val="0"/>
                </a:spcAft>
                <a:buClr>
                  <a:srgbClr val="FFFFFF"/>
                </a:buClr>
                <a:buSzPts val="2800"/>
                <a:buFont typeface="Calibri"/>
                <a:buChar char="-"/>
              </a:pPr>
              <a:r>
                <a:rPr lang="en-US" sz="2800">
                  <a:solidFill>
                    <a:srgbClr val="FFFFFF"/>
                  </a:solidFill>
                  <a:latin typeface="Calibri"/>
                  <a:ea typeface="Calibri"/>
                  <a:cs typeface="Calibri"/>
                  <a:sym typeface="Calibri"/>
                </a:rPr>
                <a:t>Model Evaluation</a:t>
              </a:r>
              <a:endParaRPr/>
            </a:p>
          </p:txBody>
        </p:sp>
        <p:sp>
          <p:nvSpPr>
            <p:cNvPr id="355" name="Google Shape;355;p11"/>
            <p:cNvSpPr txBox="1"/>
            <p:nvPr/>
          </p:nvSpPr>
          <p:spPr>
            <a:xfrm>
              <a:off x="0" y="-114300"/>
              <a:ext cx="10062954" cy="7954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3200">
                  <a:solidFill>
                    <a:srgbClr val="FFFFFF"/>
                  </a:solidFill>
                  <a:latin typeface="Arial"/>
                  <a:ea typeface="Arial"/>
                  <a:cs typeface="Arial"/>
                  <a:sym typeface="Arial"/>
                </a:rPr>
                <a:t>Model Building</a:t>
              </a:r>
              <a:endParaRPr sz="3200" u="none">
                <a:solidFill>
                  <a:srgbClr val="FFFFFF"/>
                </a:solidFill>
                <a:latin typeface="Calibri"/>
                <a:ea typeface="Calibri"/>
                <a:cs typeface="Calibri"/>
                <a:sym typeface="Calibri"/>
              </a:endParaRPr>
            </a:p>
          </p:txBody>
        </p:sp>
      </p:grpSp>
      <p:grpSp>
        <p:nvGrpSpPr>
          <p:cNvPr id="356" name="Google Shape;356;p11"/>
          <p:cNvGrpSpPr/>
          <p:nvPr/>
        </p:nvGrpSpPr>
        <p:grpSpPr>
          <a:xfrm>
            <a:off x="12342426" y="647700"/>
            <a:ext cx="4882856" cy="3781548"/>
            <a:chOff x="-299536" y="-600075"/>
            <a:chExt cx="6510474" cy="5042063"/>
          </a:xfrm>
        </p:grpSpPr>
        <p:sp>
          <p:nvSpPr>
            <p:cNvPr id="357" name="Google Shape;357;p11"/>
            <p:cNvSpPr txBox="1"/>
            <p:nvPr/>
          </p:nvSpPr>
          <p:spPr>
            <a:xfrm>
              <a:off x="-299536" y="1921298"/>
              <a:ext cx="6510474" cy="2520690"/>
            </a:xfrm>
            <a:prstGeom prst="rect">
              <a:avLst/>
            </a:prstGeom>
            <a:noFill/>
            <a:ln>
              <a:noFill/>
            </a:ln>
          </p:spPr>
          <p:txBody>
            <a:bodyPr spcFirstLastPara="1" wrap="square" lIns="0" tIns="0" rIns="0" bIns="0" anchor="t" anchorCtr="0">
              <a:spAutoFit/>
            </a:bodyPr>
            <a:lstStyle/>
            <a:p>
              <a:pPr marL="0" marR="0" lvl="0" indent="0" algn="r" rtl="0">
                <a:lnSpc>
                  <a:spcPct val="160000"/>
                </a:lnSpc>
                <a:spcBef>
                  <a:spcPts val="0"/>
                </a:spcBef>
                <a:spcAft>
                  <a:spcPts val="0"/>
                </a:spcAft>
                <a:buNone/>
              </a:pPr>
              <a:r>
                <a:rPr lang="en-US" sz="4800">
                  <a:solidFill>
                    <a:srgbClr val="FFFFFF"/>
                  </a:solidFill>
                  <a:latin typeface="Arial"/>
                  <a:ea typeface="Arial"/>
                  <a:cs typeface="Arial"/>
                  <a:sym typeface="Arial"/>
                </a:rPr>
                <a:t>Analysis Phases</a:t>
              </a:r>
              <a:endParaRPr/>
            </a:p>
            <a:p>
              <a:pPr marL="0" marR="0" lvl="0" indent="0" algn="r" rtl="0">
                <a:lnSpc>
                  <a:spcPct val="160000"/>
                </a:lnSpc>
                <a:spcBef>
                  <a:spcPts val="0"/>
                </a:spcBef>
                <a:spcAft>
                  <a:spcPts val="0"/>
                </a:spcAft>
                <a:buNone/>
              </a:pPr>
              <a:endParaRPr sz="4800">
                <a:solidFill>
                  <a:srgbClr val="FFFFFF"/>
                </a:solidFill>
                <a:latin typeface="Calibri"/>
                <a:ea typeface="Calibri"/>
                <a:cs typeface="Calibri"/>
                <a:sym typeface="Calibri"/>
              </a:endParaRPr>
            </a:p>
          </p:txBody>
        </p:sp>
        <p:sp>
          <p:nvSpPr>
            <p:cNvPr id="358" name="Google Shape;358;p11"/>
            <p:cNvSpPr txBox="1"/>
            <p:nvPr/>
          </p:nvSpPr>
          <p:spPr>
            <a:xfrm>
              <a:off x="0" y="-600075"/>
              <a:ext cx="6185537" cy="2702348"/>
            </a:xfrm>
            <a:prstGeom prst="rect">
              <a:avLst/>
            </a:prstGeom>
            <a:noFill/>
            <a:ln>
              <a:noFill/>
            </a:ln>
          </p:spPr>
          <p:txBody>
            <a:bodyPr spcFirstLastPara="1" wrap="square" lIns="0" tIns="0" rIns="0" bIns="0" anchor="t" anchorCtr="0">
              <a:spAutoFit/>
            </a:bodyPr>
            <a:lstStyle/>
            <a:p>
              <a:pPr marL="0" marR="0" lvl="0" indent="0" algn="r" rtl="0">
                <a:lnSpc>
                  <a:spcPct val="160000"/>
                </a:lnSpc>
                <a:spcBef>
                  <a:spcPts val="0"/>
                </a:spcBef>
                <a:spcAft>
                  <a:spcPts val="0"/>
                </a:spcAft>
                <a:buNone/>
              </a:pPr>
              <a:r>
                <a:rPr lang="en-US" sz="10400">
                  <a:solidFill>
                    <a:srgbClr val="FFFFFF"/>
                  </a:solidFill>
                  <a:latin typeface="Arial"/>
                  <a:ea typeface="Arial"/>
                  <a:cs typeface="Arial"/>
                  <a:sym typeface="Arial"/>
                </a:rPr>
                <a:t>Part  3</a:t>
              </a:r>
              <a:endParaRPr/>
            </a:p>
          </p:txBody>
        </p:sp>
      </p:grpSp>
      <p:cxnSp>
        <p:nvCxnSpPr>
          <p:cNvPr id="359" name="Google Shape;359;p11"/>
          <p:cNvCxnSpPr/>
          <p:nvPr/>
        </p:nvCxnSpPr>
        <p:spPr>
          <a:xfrm>
            <a:off x="1564138" y="4272792"/>
            <a:ext cx="15358317" cy="0"/>
          </a:xfrm>
          <a:prstGeom prst="straightConnector1">
            <a:avLst/>
          </a:prstGeom>
          <a:noFill/>
          <a:ln w="28575" cap="rnd" cmpd="sng">
            <a:solidFill>
              <a:srgbClr val="FFFFFF"/>
            </a:solidFill>
            <a:prstDash val="solid"/>
            <a:round/>
            <a:headEnd type="none" w="sm" len="sm"/>
            <a:tailEnd type="none" w="sm" len="sm"/>
          </a:ln>
        </p:spPr>
      </p:cxnSp>
      <p:pic>
        <p:nvPicPr>
          <p:cNvPr id="360" name="Google Shape;360;p11"/>
          <p:cNvPicPr preferRelativeResize="0"/>
          <p:nvPr/>
        </p:nvPicPr>
        <p:blipFill rotWithShape="1">
          <a:blip r:embed="rId4">
            <a:alphaModFix/>
          </a:blip>
          <a:srcRect/>
          <a:stretch/>
        </p:blipFill>
        <p:spPr>
          <a:xfrm>
            <a:off x="8258791" y="1218123"/>
            <a:ext cx="6525063" cy="817490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12"/>
          <p:cNvPicPr preferRelativeResize="0"/>
          <p:nvPr/>
        </p:nvPicPr>
        <p:blipFill rotWithShape="1">
          <a:blip r:embed="rId3">
            <a:alphaModFix/>
          </a:blip>
          <a:srcRect/>
          <a:stretch/>
        </p:blipFill>
        <p:spPr>
          <a:xfrm>
            <a:off x="-139461" y="-78447"/>
            <a:ext cx="18566924" cy="10443894"/>
          </a:xfrm>
          <a:prstGeom prst="rect">
            <a:avLst/>
          </a:prstGeom>
          <a:noFill/>
          <a:ln>
            <a:noFill/>
          </a:ln>
        </p:spPr>
      </p:pic>
      <p:pic>
        <p:nvPicPr>
          <p:cNvPr id="366" name="Google Shape;366;p12"/>
          <p:cNvPicPr preferRelativeResize="0"/>
          <p:nvPr/>
        </p:nvPicPr>
        <p:blipFill rotWithShape="1">
          <a:blip r:embed="rId4">
            <a:alphaModFix/>
          </a:blip>
          <a:srcRect/>
          <a:stretch/>
        </p:blipFill>
        <p:spPr>
          <a:xfrm>
            <a:off x="6616450" y="2247900"/>
            <a:ext cx="10472752" cy="5798962"/>
          </a:xfrm>
          <a:prstGeom prst="rect">
            <a:avLst/>
          </a:prstGeom>
          <a:noFill/>
          <a:ln>
            <a:noFill/>
          </a:ln>
        </p:spPr>
      </p:pic>
      <p:sp>
        <p:nvSpPr>
          <p:cNvPr id="367" name="Google Shape;367;p12"/>
          <p:cNvSpPr txBox="1"/>
          <p:nvPr/>
        </p:nvSpPr>
        <p:spPr>
          <a:xfrm>
            <a:off x="8022507" y="5611980"/>
            <a:ext cx="8247553" cy="1131720"/>
          </a:xfrm>
          <a:prstGeom prst="rect">
            <a:avLst/>
          </a:prstGeom>
          <a:noFill/>
          <a:ln>
            <a:noFill/>
          </a:ln>
        </p:spPr>
        <p:txBody>
          <a:bodyPr spcFirstLastPara="1" wrap="square" lIns="0" tIns="0" rIns="0" bIns="0" anchor="t" anchorCtr="0">
            <a:spAutoFit/>
          </a:bodyPr>
          <a:lstStyle/>
          <a:p>
            <a:pPr marL="457200" marR="0" lvl="0" indent="-457200" algn="l" rtl="0">
              <a:lnSpc>
                <a:spcPct val="124444"/>
              </a:lnSpc>
              <a:spcBef>
                <a:spcPts val="0"/>
              </a:spcBef>
              <a:spcAft>
                <a:spcPts val="0"/>
              </a:spcAft>
              <a:buClr>
                <a:srgbClr val="FFFFFF"/>
              </a:buClr>
              <a:buSzPts val="3600"/>
              <a:buFont typeface="Calibri"/>
              <a:buChar char="-"/>
            </a:pPr>
            <a:r>
              <a:rPr lang="en-US" sz="3600">
                <a:solidFill>
                  <a:srgbClr val="FFFFFF"/>
                </a:solidFill>
                <a:latin typeface="Calibri"/>
                <a:ea typeface="Calibri"/>
                <a:cs typeface="Calibri"/>
                <a:sym typeface="Calibri"/>
              </a:rPr>
              <a:t>Different trails</a:t>
            </a:r>
            <a:endParaRPr/>
          </a:p>
          <a:p>
            <a:pPr marL="457200" marR="0" lvl="0" indent="-457200" algn="l" rtl="0">
              <a:lnSpc>
                <a:spcPct val="124444"/>
              </a:lnSpc>
              <a:spcBef>
                <a:spcPts val="0"/>
              </a:spcBef>
              <a:spcAft>
                <a:spcPts val="0"/>
              </a:spcAft>
              <a:buClr>
                <a:srgbClr val="FFFFFF"/>
              </a:buClr>
              <a:buSzPts val="3600"/>
              <a:buFont typeface="Calibri"/>
              <a:buChar char="-"/>
            </a:pPr>
            <a:r>
              <a:rPr lang="en-US" sz="3600">
                <a:solidFill>
                  <a:srgbClr val="FFFFFF"/>
                </a:solidFill>
                <a:latin typeface="Calibri"/>
                <a:ea typeface="Calibri"/>
                <a:cs typeface="Calibri"/>
                <a:sym typeface="Calibri"/>
              </a:rPr>
              <a:t>Pros &amp; Cons </a:t>
            </a:r>
            <a:endParaRPr/>
          </a:p>
        </p:txBody>
      </p:sp>
      <p:sp>
        <p:nvSpPr>
          <p:cNvPr id="368" name="Google Shape;368;p12"/>
          <p:cNvSpPr txBox="1"/>
          <p:nvPr/>
        </p:nvSpPr>
        <p:spPr>
          <a:xfrm>
            <a:off x="5178003" y="1150295"/>
            <a:ext cx="8247553" cy="734240"/>
          </a:xfrm>
          <a:prstGeom prst="rect">
            <a:avLst/>
          </a:prstGeom>
          <a:noFill/>
          <a:ln>
            <a:noFill/>
          </a:ln>
        </p:spPr>
        <p:txBody>
          <a:bodyPr spcFirstLastPara="1" wrap="square" lIns="0" tIns="0" rIns="0" bIns="0" anchor="t" anchorCtr="0">
            <a:spAutoFit/>
          </a:bodyPr>
          <a:lstStyle/>
          <a:p>
            <a:pPr marL="0" marR="0" lvl="0" indent="0" algn="l" rtl="0">
              <a:lnSpc>
                <a:spcPct val="71111"/>
              </a:lnSpc>
              <a:spcBef>
                <a:spcPts val="0"/>
              </a:spcBef>
              <a:spcAft>
                <a:spcPts val="0"/>
              </a:spcAft>
              <a:buNone/>
            </a:pPr>
            <a:r>
              <a:rPr lang="en-US" sz="7200" b="1">
                <a:solidFill>
                  <a:srgbClr val="FFFFFF"/>
                </a:solidFill>
                <a:latin typeface="Calibri"/>
                <a:ea typeface="Calibri"/>
                <a:cs typeface="Calibri"/>
                <a:sym typeface="Calibri"/>
              </a:rPr>
              <a:t>Model Se</a:t>
            </a:r>
            <a:r>
              <a:rPr lang="en-US" sz="7200" b="1" u="none">
                <a:solidFill>
                  <a:srgbClr val="FFFFFF"/>
                </a:solidFill>
                <a:latin typeface="Calibri"/>
                <a:ea typeface="Calibri"/>
                <a:cs typeface="Calibri"/>
                <a:sym typeface="Calibri"/>
              </a:rPr>
              <a:t>lection</a:t>
            </a:r>
            <a:endParaRPr/>
          </a:p>
        </p:txBody>
      </p:sp>
      <p:pic>
        <p:nvPicPr>
          <p:cNvPr id="369" name="Google Shape;369;p12"/>
          <p:cNvPicPr preferRelativeResize="0"/>
          <p:nvPr/>
        </p:nvPicPr>
        <p:blipFill rotWithShape="1">
          <a:blip r:embed="rId5">
            <a:alphaModFix/>
          </a:blip>
          <a:srcRect/>
          <a:stretch/>
        </p:blipFill>
        <p:spPr>
          <a:xfrm>
            <a:off x="-640147" y="2244019"/>
            <a:ext cx="5818150" cy="8963537"/>
          </a:xfrm>
          <a:prstGeom prst="rect">
            <a:avLst/>
          </a:prstGeom>
          <a:noFill/>
          <a:ln>
            <a:noFill/>
          </a:ln>
        </p:spPr>
      </p:pic>
      <p:pic>
        <p:nvPicPr>
          <p:cNvPr id="370" name="Google Shape;370;p12"/>
          <p:cNvPicPr preferRelativeResize="0"/>
          <p:nvPr/>
        </p:nvPicPr>
        <p:blipFill rotWithShape="1">
          <a:blip r:embed="rId6">
            <a:alphaModFix/>
          </a:blip>
          <a:srcRect/>
          <a:stretch/>
        </p:blipFill>
        <p:spPr>
          <a:xfrm flipH="1">
            <a:off x="-640147" y="-78447"/>
            <a:ext cx="4784225" cy="2792248"/>
          </a:xfrm>
          <a:prstGeom prst="rect">
            <a:avLst/>
          </a:prstGeom>
          <a:noFill/>
          <a:ln>
            <a:noFill/>
          </a:ln>
        </p:spPr>
      </p:pic>
      <p:grpSp>
        <p:nvGrpSpPr>
          <p:cNvPr id="371" name="Google Shape;371;p12"/>
          <p:cNvGrpSpPr/>
          <p:nvPr/>
        </p:nvGrpSpPr>
        <p:grpSpPr>
          <a:xfrm>
            <a:off x="8207979" y="3234514"/>
            <a:ext cx="4458138" cy="1964632"/>
            <a:chOff x="-156316" y="-156316"/>
            <a:chExt cx="10865902" cy="5393500"/>
          </a:xfrm>
        </p:grpSpPr>
        <p:sp>
          <p:nvSpPr>
            <p:cNvPr id="372" name="Google Shape;372;p12"/>
            <p:cNvSpPr/>
            <p:nvPr/>
          </p:nvSpPr>
          <p:spPr>
            <a:xfrm>
              <a:off x="1575590" y="4741190"/>
              <a:ext cx="9133996" cy="260642"/>
            </a:xfrm>
            <a:custGeom>
              <a:avLst/>
              <a:gdLst/>
              <a:ahLst/>
              <a:cxnLst/>
              <a:rect l="l" t="t" r="r" b="b"/>
              <a:pathLst>
                <a:path w="2447842" h="69850" extrusionOk="0">
                  <a:moveTo>
                    <a:pt x="2157012" y="0"/>
                  </a:moveTo>
                  <a:lnTo>
                    <a:pt x="0" y="0"/>
                  </a:lnTo>
                  <a:lnTo>
                    <a:pt x="0" y="69850"/>
                  </a:lnTo>
                  <a:lnTo>
                    <a:pt x="2447842" y="69850"/>
                  </a:lnTo>
                  <a:lnTo>
                    <a:pt x="2447842" y="0"/>
                  </a:lnTo>
                  <a:close/>
                </a:path>
              </a:pathLst>
            </a:custGeom>
            <a:solidFill>
              <a:srgbClr val="FF5757"/>
            </a:solidFill>
            <a:ln>
              <a:noFill/>
            </a:ln>
          </p:spPr>
        </p:sp>
        <p:sp>
          <p:nvSpPr>
            <p:cNvPr id="373" name="Google Shape;373;p12"/>
            <p:cNvSpPr/>
            <p:nvPr/>
          </p:nvSpPr>
          <p:spPr>
            <a:xfrm>
              <a:off x="-156316" y="-156316"/>
              <a:ext cx="3515819" cy="4023204"/>
            </a:xfrm>
            <a:custGeom>
              <a:avLst/>
              <a:gdLst/>
              <a:ahLst/>
              <a:cxnLst/>
              <a:rect l="l" t="t" r="r" b="b"/>
              <a:pathLst>
                <a:path w="6969760" h="7975600" extrusionOk="0">
                  <a:moveTo>
                    <a:pt x="1239520" y="1239520"/>
                  </a:moveTo>
                  <a:cubicBezTo>
                    <a:pt x="0" y="2479040"/>
                    <a:pt x="0" y="4489450"/>
                    <a:pt x="1239520" y="5730240"/>
                  </a:cubicBezTo>
                  <a:lnTo>
                    <a:pt x="3484880" y="7975600"/>
                  </a:lnTo>
                  <a:lnTo>
                    <a:pt x="5730240" y="5730240"/>
                  </a:lnTo>
                  <a:cubicBezTo>
                    <a:pt x="6969760" y="4490720"/>
                    <a:pt x="6969760" y="2480310"/>
                    <a:pt x="5730240" y="1239520"/>
                  </a:cubicBezTo>
                  <a:cubicBezTo>
                    <a:pt x="4489450" y="0"/>
                    <a:pt x="2480310" y="0"/>
                    <a:pt x="1239520" y="1239520"/>
                  </a:cubicBezTo>
                  <a:close/>
                </a:path>
              </a:pathLst>
            </a:custGeom>
            <a:solidFill>
              <a:srgbClr val="FF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2"/>
            <p:cNvSpPr/>
            <p:nvPr/>
          </p:nvSpPr>
          <p:spPr>
            <a:xfrm>
              <a:off x="1190072" y="4414143"/>
              <a:ext cx="823044" cy="823041"/>
            </a:xfrm>
            <a:custGeom>
              <a:avLst/>
              <a:gdLst/>
              <a:ahLst/>
              <a:cxnLst/>
              <a:rect l="l" t="t" r="r" b="b"/>
              <a:pathLst>
                <a:path w="6350000" h="6349975" extrusionOk="0">
                  <a:moveTo>
                    <a:pt x="6350000" y="3175025"/>
                  </a:moveTo>
                  <a:cubicBezTo>
                    <a:pt x="6350000" y="4928451"/>
                    <a:pt x="4928464"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FF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2"/>
            <p:cNvSpPr txBox="1"/>
            <p:nvPr/>
          </p:nvSpPr>
          <p:spPr>
            <a:xfrm>
              <a:off x="3687796" y="521024"/>
              <a:ext cx="5385300" cy="2704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a:solidFill>
                    <a:schemeClr val="lt1"/>
                  </a:solidFill>
                  <a:latin typeface="Calibri"/>
                  <a:ea typeface="Calibri"/>
                  <a:cs typeface="Calibri"/>
                  <a:sym typeface="Calibri"/>
                </a:rPr>
                <a:t>Nature of the problem</a:t>
              </a:r>
              <a:endParaRPr/>
            </a:p>
          </p:txBody>
        </p:sp>
      </p:grpSp>
      <p:grpSp>
        <p:nvGrpSpPr>
          <p:cNvPr id="376" name="Google Shape;376;p12"/>
          <p:cNvGrpSpPr/>
          <p:nvPr/>
        </p:nvGrpSpPr>
        <p:grpSpPr>
          <a:xfrm>
            <a:off x="12228201" y="3255068"/>
            <a:ext cx="3686754" cy="1964632"/>
            <a:chOff x="-156316" y="-156316"/>
            <a:chExt cx="10012605" cy="5514916"/>
          </a:xfrm>
        </p:grpSpPr>
        <p:sp>
          <p:nvSpPr>
            <p:cNvPr id="377" name="Google Shape;377;p12"/>
            <p:cNvSpPr/>
            <p:nvPr/>
          </p:nvSpPr>
          <p:spPr>
            <a:xfrm>
              <a:off x="1650552" y="4351248"/>
              <a:ext cx="8205737" cy="1007352"/>
            </a:xfrm>
            <a:custGeom>
              <a:avLst/>
              <a:gdLst/>
              <a:ahLst/>
              <a:cxnLst/>
              <a:rect l="l" t="t" r="r" b="b"/>
              <a:pathLst>
                <a:path w="25521682" h="3133090" extrusionOk="0">
                  <a:moveTo>
                    <a:pt x="25521682" y="1565910"/>
                  </a:moveTo>
                  <a:lnTo>
                    <a:pt x="23267432" y="0"/>
                  </a:lnTo>
                  <a:lnTo>
                    <a:pt x="23267432" y="1088390"/>
                  </a:lnTo>
                  <a:lnTo>
                    <a:pt x="0" y="1088390"/>
                  </a:lnTo>
                  <a:lnTo>
                    <a:pt x="0" y="1986280"/>
                  </a:lnTo>
                  <a:lnTo>
                    <a:pt x="23267432" y="1986280"/>
                  </a:lnTo>
                  <a:lnTo>
                    <a:pt x="23267432" y="3133090"/>
                  </a:lnTo>
                  <a:close/>
                </a:path>
              </a:pathLst>
            </a:custGeom>
            <a:solidFill>
              <a:srgbClr val="00C2CB"/>
            </a:solidFill>
            <a:ln>
              <a:noFill/>
            </a:ln>
          </p:spPr>
        </p:sp>
        <p:sp>
          <p:nvSpPr>
            <p:cNvPr id="378" name="Google Shape;378;p12"/>
            <p:cNvSpPr/>
            <p:nvPr/>
          </p:nvSpPr>
          <p:spPr>
            <a:xfrm>
              <a:off x="-156316" y="-156316"/>
              <a:ext cx="3515819" cy="4023205"/>
            </a:xfrm>
            <a:custGeom>
              <a:avLst/>
              <a:gdLst/>
              <a:ahLst/>
              <a:cxnLst/>
              <a:rect l="l" t="t" r="r" b="b"/>
              <a:pathLst>
                <a:path w="6969760" h="7975600" extrusionOk="0">
                  <a:moveTo>
                    <a:pt x="1239520" y="1239520"/>
                  </a:moveTo>
                  <a:cubicBezTo>
                    <a:pt x="0" y="2479040"/>
                    <a:pt x="0" y="4489450"/>
                    <a:pt x="1239520" y="5730240"/>
                  </a:cubicBezTo>
                  <a:lnTo>
                    <a:pt x="3484880" y="7975600"/>
                  </a:lnTo>
                  <a:lnTo>
                    <a:pt x="5730240" y="5730240"/>
                  </a:lnTo>
                  <a:cubicBezTo>
                    <a:pt x="6969760" y="4490720"/>
                    <a:pt x="6969760" y="2480310"/>
                    <a:pt x="5730240" y="1239520"/>
                  </a:cubicBezTo>
                  <a:cubicBezTo>
                    <a:pt x="4489450" y="0"/>
                    <a:pt x="2480310" y="0"/>
                    <a:pt x="1239520" y="1239520"/>
                  </a:cubicBezTo>
                  <a:close/>
                </a:path>
              </a:pathLst>
            </a:custGeom>
            <a:solidFill>
              <a:srgbClr val="00C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2"/>
            <p:cNvSpPr/>
            <p:nvPr/>
          </p:nvSpPr>
          <p:spPr>
            <a:xfrm>
              <a:off x="1190072" y="4414143"/>
              <a:ext cx="823044" cy="823041"/>
            </a:xfrm>
            <a:custGeom>
              <a:avLst/>
              <a:gdLst/>
              <a:ahLst/>
              <a:cxnLst/>
              <a:rect l="l" t="t" r="r" b="b"/>
              <a:pathLst>
                <a:path w="6350000" h="6349975" extrusionOk="0">
                  <a:moveTo>
                    <a:pt x="6350000" y="3175025"/>
                  </a:moveTo>
                  <a:cubicBezTo>
                    <a:pt x="6350000" y="4928451"/>
                    <a:pt x="4928464"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C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2"/>
            <p:cNvSpPr txBox="1"/>
            <p:nvPr/>
          </p:nvSpPr>
          <p:spPr>
            <a:xfrm>
              <a:off x="3580653" y="1008262"/>
              <a:ext cx="5385367" cy="1054905"/>
            </a:xfrm>
            <a:prstGeom prst="rect">
              <a:avLst/>
            </a:prstGeom>
            <a:noFill/>
            <a:ln>
              <a:noFill/>
            </a:ln>
          </p:spPr>
          <p:txBody>
            <a:bodyPr spcFirstLastPara="1" wrap="square" lIns="0" tIns="0" rIns="0" bIns="0" anchor="t" anchorCtr="0">
              <a:spAutoFit/>
            </a:bodyPr>
            <a:lstStyle/>
            <a:p>
              <a:pPr marL="0" marR="0" lvl="0" indent="0" algn="l" rtl="0">
                <a:lnSpc>
                  <a:spcPct val="221750"/>
                </a:lnSpc>
                <a:spcBef>
                  <a:spcPts val="0"/>
                </a:spcBef>
                <a:spcAft>
                  <a:spcPts val="0"/>
                </a:spcAft>
                <a:buNone/>
              </a:pPr>
              <a:r>
                <a:rPr lang="en-US" sz="3200">
                  <a:solidFill>
                    <a:schemeClr val="lt1"/>
                  </a:solidFill>
                  <a:latin typeface="Calibri"/>
                  <a:ea typeface="Calibri"/>
                  <a:cs typeface="Calibri"/>
                  <a:sym typeface="Calibri"/>
                </a:rPr>
                <a:t>Time Series</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2"/>
          <p:cNvPicPr preferRelativeResize="0"/>
          <p:nvPr/>
        </p:nvPicPr>
        <p:blipFill rotWithShape="1">
          <a:blip r:embed="rId3">
            <a:alphaModFix amt="61000"/>
          </a:blip>
          <a:srcRect l="12837" b="38495"/>
          <a:stretch/>
        </p:blipFill>
        <p:spPr>
          <a:xfrm>
            <a:off x="-7684584" y="7023100"/>
            <a:ext cx="11455829" cy="7608638"/>
          </a:xfrm>
          <a:prstGeom prst="rect">
            <a:avLst/>
          </a:prstGeom>
          <a:noFill/>
          <a:ln>
            <a:noFill/>
          </a:ln>
        </p:spPr>
      </p:pic>
      <p:sp>
        <p:nvSpPr>
          <p:cNvPr id="101" name="Google Shape;101;p2"/>
          <p:cNvSpPr/>
          <p:nvPr/>
        </p:nvSpPr>
        <p:spPr>
          <a:xfrm>
            <a:off x="1504950" y="4541677"/>
            <a:ext cx="3574814" cy="2375126"/>
          </a:xfrm>
          <a:custGeom>
            <a:avLst/>
            <a:gdLst/>
            <a:ahLst/>
            <a:cxnLst/>
            <a:rect l="l" t="t" r="r" b="b"/>
            <a:pathLst>
              <a:path w="6365240" h="4229100" extrusionOk="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642C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569185" y="4541677"/>
            <a:ext cx="3574814" cy="2375126"/>
          </a:xfrm>
          <a:custGeom>
            <a:avLst/>
            <a:gdLst/>
            <a:ahLst/>
            <a:cxnLst/>
            <a:rect l="l" t="t" r="r" b="b"/>
            <a:pathLst>
              <a:path w="6365240" h="4229100" extrusionOk="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642C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3719759" y="4540342"/>
            <a:ext cx="3574814" cy="2375126"/>
          </a:xfrm>
          <a:custGeom>
            <a:avLst/>
            <a:gdLst/>
            <a:ahLst/>
            <a:cxnLst/>
            <a:rect l="l" t="t" r="r" b="b"/>
            <a:pathLst>
              <a:path w="6365240" h="4229100" extrusionOk="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642C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633422" y="4540342"/>
            <a:ext cx="3574814" cy="2375126"/>
          </a:xfrm>
          <a:custGeom>
            <a:avLst/>
            <a:gdLst/>
            <a:ahLst/>
            <a:cxnLst/>
            <a:rect l="l" t="t" r="r" b="b"/>
            <a:pathLst>
              <a:path w="6365240" h="4229100" extrusionOk="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642C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2"/>
          <p:cNvPicPr preferRelativeResize="0"/>
          <p:nvPr/>
        </p:nvPicPr>
        <p:blipFill rotWithShape="1">
          <a:blip r:embed="rId3">
            <a:alphaModFix amt="61000"/>
          </a:blip>
          <a:srcRect l="13202" r="366"/>
          <a:stretch/>
        </p:blipFill>
        <p:spPr>
          <a:xfrm>
            <a:off x="12067906" y="-7440298"/>
            <a:ext cx="11455829" cy="12475684"/>
          </a:xfrm>
          <a:prstGeom prst="rect">
            <a:avLst/>
          </a:prstGeom>
          <a:noFill/>
          <a:ln>
            <a:noFill/>
          </a:ln>
        </p:spPr>
      </p:pic>
      <p:pic>
        <p:nvPicPr>
          <p:cNvPr id="106" name="Google Shape;106;p2"/>
          <p:cNvPicPr preferRelativeResize="0"/>
          <p:nvPr/>
        </p:nvPicPr>
        <p:blipFill rotWithShape="1">
          <a:blip r:embed="rId4">
            <a:alphaModFix/>
          </a:blip>
          <a:srcRect l="16204" b="9668"/>
          <a:stretch/>
        </p:blipFill>
        <p:spPr>
          <a:xfrm rot="-10721934">
            <a:off x="-2507664" y="-98279"/>
            <a:ext cx="6800258" cy="3540103"/>
          </a:xfrm>
          <a:prstGeom prst="rect">
            <a:avLst/>
          </a:prstGeom>
          <a:noFill/>
          <a:ln>
            <a:noFill/>
          </a:ln>
        </p:spPr>
      </p:pic>
      <p:pic>
        <p:nvPicPr>
          <p:cNvPr id="107" name="Google Shape;107;p2"/>
          <p:cNvPicPr preferRelativeResize="0"/>
          <p:nvPr/>
        </p:nvPicPr>
        <p:blipFill rotWithShape="1">
          <a:blip r:embed="rId4">
            <a:alphaModFix/>
          </a:blip>
          <a:srcRect l="16204" b="9668"/>
          <a:stretch/>
        </p:blipFill>
        <p:spPr>
          <a:xfrm rot="-265413">
            <a:off x="14395692" y="7236825"/>
            <a:ext cx="6800258" cy="3540103"/>
          </a:xfrm>
          <a:prstGeom prst="rect">
            <a:avLst/>
          </a:prstGeom>
          <a:noFill/>
          <a:ln>
            <a:noFill/>
          </a:ln>
        </p:spPr>
      </p:pic>
      <p:sp>
        <p:nvSpPr>
          <p:cNvPr id="108" name="Google Shape;108;p2"/>
          <p:cNvSpPr/>
          <p:nvPr/>
        </p:nvSpPr>
        <p:spPr>
          <a:xfrm>
            <a:off x="1504950" y="3613823"/>
            <a:ext cx="3574814" cy="2375126"/>
          </a:xfrm>
          <a:custGeom>
            <a:avLst/>
            <a:gdLst/>
            <a:ahLst/>
            <a:cxnLst/>
            <a:rect l="l" t="t" r="r" b="b"/>
            <a:pathLst>
              <a:path w="6365240" h="4229100" extrusionOk="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5569185" y="3613823"/>
            <a:ext cx="3574814" cy="2375126"/>
          </a:xfrm>
          <a:custGeom>
            <a:avLst/>
            <a:gdLst/>
            <a:ahLst/>
            <a:cxnLst/>
            <a:rect l="l" t="t" r="r" b="b"/>
            <a:pathLst>
              <a:path w="6365240" h="4229100" extrusionOk="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9633422" y="3613823"/>
            <a:ext cx="3574814" cy="2375126"/>
          </a:xfrm>
          <a:custGeom>
            <a:avLst/>
            <a:gdLst/>
            <a:ahLst/>
            <a:cxnLst/>
            <a:rect l="l" t="t" r="r" b="b"/>
            <a:pathLst>
              <a:path w="6365240" h="4229100" extrusionOk="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txBox="1"/>
          <p:nvPr/>
        </p:nvSpPr>
        <p:spPr>
          <a:xfrm>
            <a:off x="1504950" y="7905115"/>
            <a:ext cx="3574814" cy="895886"/>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600" b="0" i="0" u="none" strike="noStrike" cap="none">
                <a:solidFill>
                  <a:srgbClr val="642CC1"/>
                </a:solidFill>
                <a:latin typeface="Calibri"/>
                <a:ea typeface="Calibri"/>
                <a:cs typeface="Calibri"/>
                <a:sym typeface="Calibri"/>
              </a:rPr>
              <a:t>Well-known Real Estate Developer</a:t>
            </a:r>
            <a:endParaRPr/>
          </a:p>
        </p:txBody>
      </p:sp>
      <p:sp>
        <p:nvSpPr>
          <p:cNvPr id="112" name="Google Shape;112;p2"/>
          <p:cNvSpPr txBox="1"/>
          <p:nvPr/>
        </p:nvSpPr>
        <p:spPr>
          <a:xfrm>
            <a:off x="5472447" y="7879735"/>
            <a:ext cx="3574814" cy="43422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600" b="0" i="0" u="none" strike="noStrike" cap="none">
                <a:solidFill>
                  <a:srgbClr val="642CC1"/>
                </a:solidFill>
                <a:latin typeface="Calibri"/>
                <a:ea typeface="Calibri"/>
                <a:cs typeface="Calibri"/>
                <a:sym typeface="Calibri"/>
              </a:rPr>
              <a:t>Real Estate Tycoon</a:t>
            </a:r>
            <a:endParaRPr/>
          </a:p>
        </p:txBody>
      </p:sp>
      <p:sp>
        <p:nvSpPr>
          <p:cNvPr id="113" name="Google Shape;113;p2"/>
          <p:cNvSpPr txBox="1"/>
          <p:nvPr/>
        </p:nvSpPr>
        <p:spPr>
          <a:xfrm>
            <a:off x="13633289" y="7836338"/>
            <a:ext cx="3574814" cy="895886"/>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600" b="0" i="0" u="none" strike="noStrike" cap="none">
                <a:solidFill>
                  <a:srgbClr val="642CC1"/>
                </a:solidFill>
                <a:latin typeface="Calibri"/>
                <a:ea typeface="Calibri"/>
                <a:cs typeface="Calibri"/>
                <a:sym typeface="Calibri"/>
              </a:rPr>
              <a:t>Real Estate Potential Customer</a:t>
            </a:r>
            <a:endParaRPr/>
          </a:p>
        </p:txBody>
      </p:sp>
      <p:sp>
        <p:nvSpPr>
          <p:cNvPr id="114" name="Google Shape;114;p2"/>
          <p:cNvSpPr txBox="1"/>
          <p:nvPr/>
        </p:nvSpPr>
        <p:spPr>
          <a:xfrm>
            <a:off x="1504950" y="7007860"/>
            <a:ext cx="3574814" cy="70968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1" i="0" u="none" strike="noStrike" cap="none">
                <a:solidFill>
                  <a:srgbClr val="642CC1"/>
                </a:solidFill>
                <a:latin typeface="Calibri"/>
                <a:ea typeface="Calibri"/>
                <a:cs typeface="Calibri"/>
                <a:sym typeface="Calibri"/>
              </a:rPr>
              <a:t>Johnny Wang</a:t>
            </a:r>
            <a:endParaRPr/>
          </a:p>
        </p:txBody>
      </p:sp>
      <p:sp>
        <p:nvSpPr>
          <p:cNvPr id="115" name="Google Shape;115;p2"/>
          <p:cNvSpPr txBox="1"/>
          <p:nvPr/>
        </p:nvSpPr>
        <p:spPr>
          <a:xfrm>
            <a:off x="1800232" y="6046098"/>
            <a:ext cx="2984251" cy="71247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0" i="0" u="none" strike="noStrike" cap="none">
                <a:solidFill>
                  <a:srgbClr val="FFFFFF"/>
                </a:solidFill>
                <a:latin typeface="Calibri"/>
                <a:ea typeface="Calibri"/>
                <a:cs typeface="Calibri"/>
                <a:sym typeface="Calibri"/>
              </a:rPr>
              <a:t> </a:t>
            </a:r>
            <a:r>
              <a:rPr lang="en-US" sz="1200" b="1" i="0" u="none" strike="noStrike" cap="none">
                <a:solidFill>
                  <a:srgbClr val="FFFFFF"/>
                </a:solidFill>
                <a:latin typeface="Arimo"/>
                <a:ea typeface="Arimo"/>
                <a:cs typeface="Arimo"/>
                <a:sym typeface="Arimo"/>
              </a:rPr>
              <a:t> </a:t>
            </a:r>
            <a:endParaRPr/>
          </a:p>
        </p:txBody>
      </p:sp>
      <p:sp>
        <p:nvSpPr>
          <p:cNvPr id="116" name="Google Shape;116;p2"/>
          <p:cNvSpPr txBox="1"/>
          <p:nvPr/>
        </p:nvSpPr>
        <p:spPr>
          <a:xfrm>
            <a:off x="5622936" y="6031482"/>
            <a:ext cx="3031642" cy="71247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0" i="0" u="none" strike="noStrike" cap="none">
                <a:solidFill>
                  <a:srgbClr val="FFFFFF"/>
                </a:solidFill>
                <a:latin typeface="Calibri"/>
                <a:ea typeface="Calibri"/>
                <a:cs typeface="Calibri"/>
                <a:sym typeface="Calibri"/>
              </a:rPr>
              <a:t> </a:t>
            </a:r>
            <a:endParaRPr/>
          </a:p>
        </p:txBody>
      </p:sp>
      <p:sp>
        <p:nvSpPr>
          <p:cNvPr id="117" name="Google Shape;117;p2"/>
          <p:cNvSpPr txBox="1"/>
          <p:nvPr/>
        </p:nvSpPr>
        <p:spPr>
          <a:xfrm>
            <a:off x="9779660" y="5997027"/>
            <a:ext cx="3282337" cy="71247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0" i="0" u="none" strike="noStrike" cap="none">
                <a:solidFill>
                  <a:srgbClr val="FFFFFF"/>
                </a:solidFill>
                <a:latin typeface="Calibri"/>
                <a:ea typeface="Calibri"/>
                <a:cs typeface="Calibri"/>
                <a:sym typeface="Calibri"/>
              </a:rPr>
              <a:t> </a:t>
            </a:r>
            <a:endParaRPr/>
          </a:p>
        </p:txBody>
      </p:sp>
      <p:sp>
        <p:nvSpPr>
          <p:cNvPr id="118" name="Google Shape;118;p2"/>
          <p:cNvSpPr txBox="1"/>
          <p:nvPr/>
        </p:nvSpPr>
        <p:spPr>
          <a:xfrm>
            <a:off x="5351350" y="6970009"/>
            <a:ext cx="3574800" cy="646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1" i="0" u="none" strike="noStrike" cap="none">
                <a:solidFill>
                  <a:srgbClr val="642CC1"/>
                </a:solidFill>
                <a:latin typeface="Calibri"/>
                <a:ea typeface="Calibri"/>
                <a:cs typeface="Calibri"/>
                <a:sym typeface="Calibri"/>
              </a:rPr>
              <a:t>Jesse Yang </a:t>
            </a:r>
            <a:endParaRPr/>
          </a:p>
        </p:txBody>
      </p:sp>
      <p:sp>
        <p:nvSpPr>
          <p:cNvPr id="119" name="Google Shape;119;p2"/>
          <p:cNvSpPr txBox="1"/>
          <p:nvPr/>
        </p:nvSpPr>
        <p:spPr>
          <a:xfrm>
            <a:off x="9633421" y="6990127"/>
            <a:ext cx="3574814" cy="71247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 b="1" i="0" u="none" strike="noStrike" cap="none">
                <a:solidFill>
                  <a:srgbClr val="642CC1"/>
                </a:solidFill>
                <a:latin typeface="Arimo"/>
                <a:ea typeface="Arimo"/>
                <a:cs typeface="Arimo"/>
                <a:sym typeface="Arimo"/>
              </a:rPr>
              <a:t> </a:t>
            </a:r>
            <a:r>
              <a:rPr lang="en-US" sz="4200" b="1" i="0" u="none" strike="noStrike" cap="none">
                <a:solidFill>
                  <a:srgbClr val="642CC1"/>
                </a:solidFill>
                <a:latin typeface="Calibri"/>
                <a:ea typeface="Calibri"/>
                <a:cs typeface="Calibri"/>
                <a:sym typeface="Calibri"/>
              </a:rPr>
              <a:t>Ariel Zhu</a:t>
            </a:r>
            <a:endParaRPr/>
          </a:p>
        </p:txBody>
      </p:sp>
      <p:sp>
        <p:nvSpPr>
          <p:cNvPr id="120" name="Google Shape;120;p2"/>
          <p:cNvSpPr txBox="1"/>
          <p:nvPr/>
        </p:nvSpPr>
        <p:spPr>
          <a:xfrm>
            <a:off x="4295060" y="461410"/>
            <a:ext cx="8719035" cy="3132396"/>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9000" b="1" i="0" u="none" strike="noStrike" cap="none">
                <a:solidFill>
                  <a:srgbClr val="642CC1"/>
                </a:solidFill>
                <a:latin typeface="Calibri"/>
                <a:ea typeface="Calibri"/>
                <a:cs typeface="Calibri"/>
                <a:sym typeface="Calibri"/>
              </a:rPr>
              <a:t>TEAM MEMBERS</a:t>
            </a:r>
            <a:endParaRPr/>
          </a:p>
          <a:p>
            <a:pPr marL="0" marR="0" lvl="0" indent="0" algn="ctr" rtl="0">
              <a:lnSpc>
                <a:spcPct val="209983"/>
              </a:lnSpc>
              <a:spcBef>
                <a:spcPts val="0"/>
              </a:spcBef>
              <a:spcAft>
                <a:spcPts val="0"/>
              </a:spcAft>
              <a:buNone/>
            </a:pPr>
            <a:r>
              <a:rPr lang="en-US" sz="6000" b="1" i="0" u="none" strike="noStrike" cap="none">
                <a:solidFill>
                  <a:srgbClr val="642CC1"/>
                </a:solidFill>
                <a:latin typeface="Calibri"/>
                <a:ea typeface="Calibri"/>
                <a:cs typeface="Calibri"/>
                <a:sym typeface="Calibri"/>
              </a:rPr>
              <a:t>Group 9</a:t>
            </a:r>
            <a:endParaRPr/>
          </a:p>
        </p:txBody>
      </p:sp>
      <p:sp>
        <p:nvSpPr>
          <p:cNvPr id="121" name="Google Shape;121;p2"/>
          <p:cNvSpPr/>
          <p:nvPr/>
        </p:nvSpPr>
        <p:spPr>
          <a:xfrm>
            <a:off x="13697659" y="3613823"/>
            <a:ext cx="3574814" cy="2375126"/>
          </a:xfrm>
          <a:custGeom>
            <a:avLst/>
            <a:gdLst/>
            <a:ahLst/>
            <a:cxnLst/>
            <a:rect l="l" t="t" r="r" b="b"/>
            <a:pathLst>
              <a:path w="6365240" h="4229100" extrusionOk="0">
                <a:moveTo>
                  <a:pt x="5951220" y="4229100"/>
                </a:moveTo>
                <a:lnTo>
                  <a:pt x="414020" y="4229100"/>
                </a:lnTo>
                <a:cubicBezTo>
                  <a:pt x="185420" y="4229100"/>
                  <a:pt x="0" y="4043680"/>
                  <a:pt x="0" y="3816350"/>
                </a:cubicBezTo>
                <a:lnTo>
                  <a:pt x="0" y="414020"/>
                </a:lnTo>
                <a:cubicBezTo>
                  <a:pt x="0" y="185420"/>
                  <a:pt x="185420" y="0"/>
                  <a:pt x="414020" y="0"/>
                </a:cubicBezTo>
                <a:lnTo>
                  <a:pt x="5951220" y="0"/>
                </a:lnTo>
                <a:cubicBezTo>
                  <a:pt x="6179820" y="0"/>
                  <a:pt x="6365240" y="185420"/>
                  <a:pt x="6365240" y="414020"/>
                </a:cubicBezTo>
                <a:lnTo>
                  <a:pt x="6365240" y="3816350"/>
                </a:lnTo>
                <a:cubicBezTo>
                  <a:pt x="6365240" y="4043680"/>
                  <a:pt x="6179820" y="4229100"/>
                  <a:pt x="5951220" y="422910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txBox="1"/>
          <p:nvPr/>
        </p:nvSpPr>
        <p:spPr>
          <a:xfrm>
            <a:off x="13925766" y="6016960"/>
            <a:ext cx="3282337" cy="71247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0" i="0" u="none" strike="noStrike" cap="none">
                <a:solidFill>
                  <a:srgbClr val="FFFFFF"/>
                </a:solidFill>
                <a:latin typeface="Calibri"/>
                <a:ea typeface="Calibri"/>
                <a:cs typeface="Calibri"/>
                <a:sym typeface="Calibri"/>
              </a:rPr>
              <a:t> </a:t>
            </a:r>
            <a:endParaRPr/>
          </a:p>
        </p:txBody>
      </p:sp>
      <p:sp>
        <p:nvSpPr>
          <p:cNvPr id="123" name="Google Shape;123;p2"/>
          <p:cNvSpPr txBox="1"/>
          <p:nvPr/>
        </p:nvSpPr>
        <p:spPr>
          <a:xfrm>
            <a:off x="13697656" y="6927709"/>
            <a:ext cx="3574814" cy="71247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 b="1" i="0" u="none" strike="noStrike" cap="none">
                <a:solidFill>
                  <a:srgbClr val="642CC1"/>
                </a:solidFill>
                <a:latin typeface="Arimo"/>
                <a:ea typeface="Arimo"/>
                <a:cs typeface="Arimo"/>
                <a:sym typeface="Arimo"/>
              </a:rPr>
              <a:t> </a:t>
            </a:r>
            <a:r>
              <a:rPr lang="en-US" sz="4200" b="1" i="0" u="none" strike="noStrike" cap="none">
                <a:solidFill>
                  <a:srgbClr val="642CC1"/>
                </a:solidFill>
                <a:latin typeface="Calibri"/>
                <a:ea typeface="Calibri"/>
                <a:cs typeface="Calibri"/>
                <a:sym typeface="Calibri"/>
              </a:rPr>
              <a:t>Shampire Wang</a:t>
            </a:r>
            <a:endParaRPr/>
          </a:p>
        </p:txBody>
      </p:sp>
      <p:sp>
        <p:nvSpPr>
          <p:cNvPr id="124" name="Google Shape;124;p2"/>
          <p:cNvSpPr txBox="1"/>
          <p:nvPr/>
        </p:nvSpPr>
        <p:spPr>
          <a:xfrm>
            <a:off x="9562470" y="7836338"/>
            <a:ext cx="3574800" cy="400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600" b="0" i="0" u="none" strike="noStrike" cap="none">
                <a:solidFill>
                  <a:srgbClr val="642CC1"/>
                </a:solidFill>
                <a:latin typeface="Calibri"/>
                <a:ea typeface="Calibri"/>
                <a:cs typeface="Calibri"/>
                <a:sym typeface="Calibri"/>
              </a:rPr>
              <a:t>Real Estate Super Buyer</a:t>
            </a:r>
            <a:endParaRPr/>
          </a:p>
        </p:txBody>
      </p:sp>
      <p:pic>
        <p:nvPicPr>
          <p:cNvPr id="125" name="Google Shape;125;p2" descr="A picture containing vector graphics, businesscard&#10;&#10;Description automatically generated"/>
          <p:cNvPicPr preferRelativeResize="0"/>
          <p:nvPr/>
        </p:nvPicPr>
        <p:blipFill rotWithShape="1">
          <a:blip r:embed="rId5">
            <a:alphaModFix/>
          </a:blip>
          <a:srcRect/>
          <a:stretch/>
        </p:blipFill>
        <p:spPr>
          <a:xfrm>
            <a:off x="10245847" y="3613823"/>
            <a:ext cx="2362994" cy="2366149"/>
          </a:xfrm>
          <a:prstGeom prst="rect">
            <a:avLst/>
          </a:prstGeom>
          <a:noFill/>
          <a:ln>
            <a:noFill/>
          </a:ln>
        </p:spPr>
      </p:pic>
      <p:pic>
        <p:nvPicPr>
          <p:cNvPr id="126" name="Google Shape;126;p2" descr="A person wearing glasses&#10;&#10;Description automatically generated with medium confidence"/>
          <p:cNvPicPr preferRelativeResize="0"/>
          <p:nvPr/>
        </p:nvPicPr>
        <p:blipFill rotWithShape="1">
          <a:blip r:embed="rId6">
            <a:alphaModFix/>
          </a:blip>
          <a:srcRect/>
          <a:stretch/>
        </p:blipFill>
        <p:spPr>
          <a:xfrm>
            <a:off x="2133600" y="3645972"/>
            <a:ext cx="2296788" cy="2296788"/>
          </a:xfrm>
          <a:prstGeom prst="rect">
            <a:avLst/>
          </a:prstGeom>
          <a:noFill/>
          <a:ln>
            <a:noFill/>
          </a:ln>
        </p:spPr>
      </p:pic>
      <p:pic>
        <p:nvPicPr>
          <p:cNvPr id="127" name="Google Shape;127;p2" descr="A picture containing mammal&#10;&#10;Description automatically generated"/>
          <p:cNvPicPr preferRelativeResize="0"/>
          <p:nvPr/>
        </p:nvPicPr>
        <p:blipFill rotWithShape="1">
          <a:blip r:embed="rId7">
            <a:alphaModFix/>
          </a:blip>
          <a:srcRect/>
          <a:stretch/>
        </p:blipFill>
        <p:spPr>
          <a:xfrm>
            <a:off x="14365581" y="3635711"/>
            <a:ext cx="2283169" cy="2283169"/>
          </a:xfrm>
          <a:prstGeom prst="rect">
            <a:avLst/>
          </a:prstGeom>
          <a:noFill/>
          <a:ln>
            <a:noFill/>
          </a:ln>
        </p:spPr>
      </p:pic>
      <p:pic>
        <p:nvPicPr>
          <p:cNvPr id="128" name="Google Shape;128;p2"/>
          <p:cNvPicPr preferRelativeResize="0"/>
          <p:nvPr/>
        </p:nvPicPr>
        <p:blipFill rotWithShape="1">
          <a:blip r:embed="rId8">
            <a:alphaModFix/>
          </a:blip>
          <a:srcRect l="8799" t="2977" r="8800" b="17391"/>
          <a:stretch/>
        </p:blipFill>
        <p:spPr>
          <a:xfrm>
            <a:off x="10164572" y="3635700"/>
            <a:ext cx="2421624" cy="2340151"/>
          </a:xfrm>
          <a:prstGeom prst="rect">
            <a:avLst/>
          </a:prstGeom>
          <a:noFill/>
          <a:ln>
            <a:noFill/>
          </a:ln>
        </p:spPr>
      </p:pic>
      <p:pic>
        <p:nvPicPr>
          <p:cNvPr id="129" name="Google Shape;129;p2"/>
          <p:cNvPicPr preferRelativeResize="0"/>
          <p:nvPr/>
        </p:nvPicPr>
        <p:blipFill rotWithShape="1">
          <a:blip r:embed="rId9">
            <a:alphaModFix/>
          </a:blip>
          <a:srcRect t="-25040" b="25040"/>
          <a:stretch/>
        </p:blipFill>
        <p:spPr>
          <a:xfrm>
            <a:off x="2173050" y="2844125"/>
            <a:ext cx="2340126" cy="3132401"/>
          </a:xfrm>
          <a:prstGeom prst="rect">
            <a:avLst/>
          </a:prstGeom>
          <a:noFill/>
          <a:ln>
            <a:noFill/>
          </a:ln>
        </p:spPr>
      </p:pic>
      <p:pic>
        <p:nvPicPr>
          <p:cNvPr id="130" name="Google Shape;130;p2"/>
          <p:cNvPicPr preferRelativeResize="0"/>
          <p:nvPr/>
        </p:nvPicPr>
        <p:blipFill>
          <a:blip r:embed="rId10">
            <a:alphaModFix/>
          </a:blip>
          <a:stretch>
            <a:fillRect/>
          </a:stretch>
        </p:blipFill>
        <p:spPr>
          <a:xfrm>
            <a:off x="6242552" y="3629564"/>
            <a:ext cx="2192639" cy="23661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13"/>
          <p:cNvPicPr preferRelativeResize="0"/>
          <p:nvPr/>
        </p:nvPicPr>
        <p:blipFill rotWithShape="1">
          <a:blip r:embed="rId3">
            <a:alphaModFix/>
          </a:blip>
          <a:srcRect/>
          <a:stretch/>
        </p:blipFill>
        <p:spPr>
          <a:xfrm>
            <a:off x="0" y="-29681"/>
            <a:ext cx="18566924" cy="10443894"/>
          </a:xfrm>
          <a:prstGeom prst="rect">
            <a:avLst/>
          </a:prstGeom>
          <a:noFill/>
          <a:ln>
            <a:noFill/>
          </a:ln>
        </p:spPr>
      </p:pic>
      <p:sp>
        <p:nvSpPr>
          <p:cNvPr id="386" name="Google Shape;386;p13"/>
          <p:cNvSpPr txBox="1"/>
          <p:nvPr/>
        </p:nvSpPr>
        <p:spPr>
          <a:xfrm>
            <a:off x="1575806" y="3009900"/>
            <a:ext cx="8082263" cy="2877967"/>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4800">
                <a:solidFill>
                  <a:srgbClr val="FFFFFF"/>
                </a:solidFill>
                <a:latin typeface="Arial"/>
                <a:ea typeface="Arial"/>
                <a:cs typeface="Arial"/>
                <a:sym typeface="Arial"/>
              </a:rPr>
              <a:t>Technologies, Languages, Tools &amp; Algorithms</a:t>
            </a:r>
            <a:endParaRPr/>
          </a:p>
          <a:p>
            <a:pPr marL="0" marR="0" lvl="0" indent="0" algn="l" rtl="0">
              <a:lnSpc>
                <a:spcPct val="160000"/>
              </a:lnSpc>
              <a:spcBef>
                <a:spcPts val="0"/>
              </a:spcBef>
              <a:spcAft>
                <a:spcPts val="0"/>
              </a:spcAft>
              <a:buNone/>
            </a:pPr>
            <a:endParaRPr sz="4800">
              <a:solidFill>
                <a:srgbClr val="FFFFFF"/>
              </a:solidFill>
              <a:latin typeface="Calibri"/>
              <a:ea typeface="Calibri"/>
              <a:cs typeface="Calibri"/>
              <a:sym typeface="Calibri"/>
            </a:endParaRPr>
          </a:p>
        </p:txBody>
      </p:sp>
      <p:sp>
        <p:nvSpPr>
          <p:cNvPr id="387" name="Google Shape;387;p13"/>
          <p:cNvSpPr txBox="1"/>
          <p:nvPr/>
        </p:nvSpPr>
        <p:spPr>
          <a:xfrm>
            <a:off x="1556756" y="1028700"/>
            <a:ext cx="4639153" cy="21767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0400">
                <a:solidFill>
                  <a:srgbClr val="FFFFFF"/>
                </a:solidFill>
                <a:latin typeface="Arial"/>
                <a:ea typeface="Arial"/>
                <a:cs typeface="Arial"/>
                <a:sym typeface="Arial"/>
              </a:rPr>
              <a:t>Part  4</a:t>
            </a:r>
            <a:endParaRPr/>
          </a:p>
        </p:txBody>
      </p:sp>
      <p:cxnSp>
        <p:nvCxnSpPr>
          <p:cNvPr id="388" name="Google Shape;388;p13"/>
          <p:cNvCxnSpPr/>
          <p:nvPr/>
        </p:nvCxnSpPr>
        <p:spPr>
          <a:xfrm>
            <a:off x="1556756" y="5140695"/>
            <a:ext cx="7587244" cy="0"/>
          </a:xfrm>
          <a:prstGeom prst="straightConnector1">
            <a:avLst/>
          </a:prstGeom>
          <a:noFill/>
          <a:ln w="28575" cap="rnd" cmpd="sng">
            <a:solidFill>
              <a:srgbClr val="FFFFFF"/>
            </a:solidFill>
            <a:prstDash val="solid"/>
            <a:round/>
            <a:headEnd type="none" w="sm" len="sm"/>
            <a:tailEnd type="none" w="sm" len="sm"/>
          </a:ln>
        </p:spPr>
      </p:cxnSp>
      <p:pic>
        <p:nvPicPr>
          <p:cNvPr id="389" name="Google Shape;389;p13"/>
          <p:cNvPicPr preferRelativeResize="0"/>
          <p:nvPr/>
        </p:nvPicPr>
        <p:blipFill rotWithShape="1">
          <a:blip r:embed="rId4">
            <a:alphaModFix/>
          </a:blip>
          <a:srcRect/>
          <a:stretch/>
        </p:blipFill>
        <p:spPr>
          <a:xfrm flipH="1">
            <a:off x="12680640" y="836536"/>
            <a:ext cx="6809846" cy="8730572"/>
          </a:xfrm>
          <a:prstGeom prst="rect">
            <a:avLst/>
          </a:prstGeom>
          <a:noFill/>
          <a:ln>
            <a:noFill/>
          </a:ln>
        </p:spPr>
      </p:pic>
      <p:grpSp>
        <p:nvGrpSpPr>
          <p:cNvPr id="390" name="Google Shape;390;p13"/>
          <p:cNvGrpSpPr/>
          <p:nvPr/>
        </p:nvGrpSpPr>
        <p:grpSpPr>
          <a:xfrm>
            <a:off x="133140" y="5497489"/>
            <a:ext cx="12592261" cy="4141661"/>
            <a:chOff x="-1549680" y="-419"/>
            <a:chExt cx="16789682" cy="5522215"/>
          </a:xfrm>
        </p:grpSpPr>
        <p:pic>
          <p:nvPicPr>
            <p:cNvPr id="391" name="Google Shape;391;p13"/>
            <p:cNvPicPr preferRelativeResize="0"/>
            <p:nvPr/>
          </p:nvPicPr>
          <p:blipFill rotWithShape="1">
            <a:blip r:embed="rId5">
              <a:alphaModFix/>
            </a:blip>
            <a:srcRect/>
            <a:stretch/>
          </p:blipFill>
          <p:spPr>
            <a:xfrm>
              <a:off x="-1549680" y="-1"/>
              <a:ext cx="9228369" cy="5521792"/>
            </a:xfrm>
            <a:prstGeom prst="rect">
              <a:avLst/>
            </a:prstGeom>
            <a:noFill/>
            <a:ln>
              <a:noFill/>
            </a:ln>
          </p:spPr>
        </p:pic>
        <p:pic>
          <p:nvPicPr>
            <p:cNvPr id="392" name="Google Shape;392;p13"/>
            <p:cNvPicPr preferRelativeResize="0"/>
            <p:nvPr/>
          </p:nvPicPr>
          <p:blipFill rotWithShape="1">
            <a:blip r:embed="rId5">
              <a:alphaModFix/>
            </a:blip>
            <a:srcRect/>
            <a:stretch/>
          </p:blipFill>
          <p:spPr>
            <a:xfrm>
              <a:off x="6919109" y="-419"/>
              <a:ext cx="8320893" cy="5522215"/>
            </a:xfrm>
            <a:prstGeom prst="rect">
              <a:avLst/>
            </a:prstGeom>
            <a:noFill/>
            <a:ln>
              <a:noFill/>
            </a:ln>
          </p:spPr>
        </p:pic>
      </p:grpSp>
      <p:sp>
        <p:nvSpPr>
          <p:cNvPr id="393" name="Google Shape;393;p13"/>
          <p:cNvSpPr txBox="1"/>
          <p:nvPr/>
        </p:nvSpPr>
        <p:spPr>
          <a:xfrm>
            <a:off x="790898" y="5817909"/>
            <a:ext cx="5686102" cy="336419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4200">
                <a:solidFill>
                  <a:srgbClr val="FFFFFF"/>
                </a:solidFill>
                <a:latin typeface="Calibri"/>
                <a:ea typeface="Calibri"/>
                <a:cs typeface="Calibri"/>
                <a:sym typeface="Calibri"/>
              </a:rPr>
              <a:t>Description of VAR:</a:t>
            </a:r>
            <a:endParaRPr/>
          </a:p>
          <a:p>
            <a:pPr marL="571500" marR="0" lvl="0" indent="-571500" algn="l" rtl="0">
              <a:lnSpc>
                <a:spcPct val="160000"/>
              </a:lnSpc>
              <a:spcBef>
                <a:spcPts val="0"/>
              </a:spcBef>
              <a:spcAft>
                <a:spcPts val="0"/>
              </a:spcAft>
              <a:buClr>
                <a:srgbClr val="FFFFFF"/>
              </a:buClr>
              <a:buSzPts val="4200"/>
              <a:buFont typeface="Calibri"/>
              <a:buChar char="-"/>
            </a:pPr>
            <a:r>
              <a:rPr lang="en-US" sz="4200">
                <a:solidFill>
                  <a:srgbClr val="FFFFFF"/>
                </a:solidFill>
                <a:latin typeface="Calibri"/>
                <a:ea typeface="Calibri"/>
                <a:cs typeface="Calibri"/>
                <a:sym typeface="Calibri"/>
              </a:rPr>
              <a:t>What is VAR</a:t>
            </a:r>
            <a:endParaRPr/>
          </a:p>
          <a:p>
            <a:pPr marL="571500" marR="0" lvl="0" indent="-571500" algn="l" rtl="0">
              <a:lnSpc>
                <a:spcPct val="160000"/>
              </a:lnSpc>
              <a:spcBef>
                <a:spcPts val="0"/>
              </a:spcBef>
              <a:spcAft>
                <a:spcPts val="0"/>
              </a:spcAft>
              <a:buClr>
                <a:srgbClr val="FFFFFF"/>
              </a:buClr>
              <a:buSzPts val="4200"/>
              <a:buFont typeface="Calibri"/>
              <a:buChar char="-"/>
            </a:pPr>
            <a:r>
              <a:rPr lang="en-US" sz="4200">
                <a:solidFill>
                  <a:srgbClr val="FFFFFF"/>
                </a:solidFill>
                <a:latin typeface="Calibri"/>
                <a:ea typeface="Calibri"/>
                <a:cs typeface="Calibri"/>
                <a:sym typeface="Calibri"/>
              </a:rPr>
              <a:t>Importance parameters</a:t>
            </a:r>
            <a:endParaRPr/>
          </a:p>
          <a:p>
            <a:pPr marL="571500" marR="0" lvl="0" indent="-571500" algn="l" rtl="0">
              <a:lnSpc>
                <a:spcPct val="160000"/>
              </a:lnSpc>
              <a:spcBef>
                <a:spcPts val="0"/>
              </a:spcBef>
              <a:spcAft>
                <a:spcPts val="0"/>
              </a:spcAft>
              <a:buClr>
                <a:srgbClr val="FFFFFF"/>
              </a:buClr>
              <a:buSzPts val="4200"/>
              <a:buFont typeface="Calibri"/>
              <a:buChar char="-"/>
            </a:pPr>
            <a:r>
              <a:rPr lang="en-US" sz="4200">
                <a:solidFill>
                  <a:srgbClr val="FFFFFF"/>
                </a:solidFill>
                <a:latin typeface="Calibri"/>
                <a:ea typeface="Calibri"/>
                <a:cs typeface="Calibri"/>
                <a:sym typeface="Calibri"/>
              </a:rPr>
              <a:t>Adjustment process</a:t>
            </a:r>
            <a:endParaRPr/>
          </a:p>
        </p:txBody>
      </p:sp>
      <p:sp>
        <p:nvSpPr>
          <p:cNvPr id="394" name="Google Shape;394;p13"/>
          <p:cNvSpPr txBox="1"/>
          <p:nvPr/>
        </p:nvSpPr>
        <p:spPr>
          <a:xfrm>
            <a:off x="7129763" y="5829300"/>
            <a:ext cx="5214637" cy="336419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4200">
                <a:solidFill>
                  <a:srgbClr val="FFFFFF"/>
                </a:solidFill>
                <a:latin typeface="Calibri"/>
                <a:ea typeface="Calibri"/>
                <a:cs typeface="Calibri"/>
                <a:sym typeface="Calibri"/>
              </a:rPr>
              <a:t>Model evaluation:</a:t>
            </a:r>
            <a:endParaRPr/>
          </a:p>
          <a:p>
            <a:pPr marL="571500" marR="0" lvl="0" indent="-571500" algn="l" rtl="0">
              <a:lnSpc>
                <a:spcPct val="160000"/>
              </a:lnSpc>
              <a:spcBef>
                <a:spcPts val="0"/>
              </a:spcBef>
              <a:spcAft>
                <a:spcPts val="0"/>
              </a:spcAft>
              <a:buClr>
                <a:srgbClr val="FFFFFF"/>
              </a:buClr>
              <a:buSzPts val="4200"/>
              <a:buFont typeface="Calibri"/>
              <a:buChar char="-"/>
            </a:pPr>
            <a:r>
              <a:rPr lang="en-US" sz="4200">
                <a:solidFill>
                  <a:srgbClr val="FFFFFF"/>
                </a:solidFill>
                <a:latin typeface="Calibri"/>
                <a:ea typeface="Calibri"/>
                <a:cs typeface="Calibri"/>
                <a:sym typeface="Calibri"/>
              </a:rPr>
              <a:t>Evaluation Method</a:t>
            </a:r>
            <a:endParaRPr/>
          </a:p>
          <a:p>
            <a:pPr marL="571500" marR="0" lvl="0" indent="-571500" algn="l" rtl="0">
              <a:lnSpc>
                <a:spcPct val="160000"/>
              </a:lnSpc>
              <a:spcBef>
                <a:spcPts val="0"/>
              </a:spcBef>
              <a:spcAft>
                <a:spcPts val="0"/>
              </a:spcAft>
              <a:buClr>
                <a:srgbClr val="FFFFFF"/>
              </a:buClr>
              <a:buSzPts val="4200"/>
              <a:buFont typeface="Calibri"/>
              <a:buChar char="-"/>
            </a:pPr>
            <a:r>
              <a:rPr lang="en-US" sz="4200">
                <a:solidFill>
                  <a:srgbClr val="FFFFFF"/>
                </a:solidFill>
                <a:latin typeface="Calibri"/>
                <a:ea typeface="Calibri"/>
                <a:cs typeface="Calibri"/>
                <a:sym typeface="Calibri"/>
              </a:rPr>
              <a:t>Results</a:t>
            </a:r>
            <a:endParaRPr/>
          </a:p>
          <a:p>
            <a:pPr marL="1028700" marR="0" lvl="1" indent="-571500" algn="l" rtl="0">
              <a:lnSpc>
                <a:spcPct val="160000"/>
              </a:lnSpc>
              <a:spcBef>
                <a:spcPts val="0"/>
              </a:spcBef>
              <a:spcAft>
                <a:spcPts val="0"/>
              </a:spcAft>
              <a:buClr>
                <a:srgbClr val="FFFFFF"/>
              </a:buClr>
              <a:buSzPts val="4200"/>
              <a:buFont typeface="Calibri"/>
              <a:buChar char="-"/>
            </a:pPr>
            <a:r>
              <a:rPr lang="en-US" sz="4200" b="0" i="0" u="none" strike="noStrike" cap="none">
                <a:solidFill>
                  <a:srgbClr val="FFFFFF"/>
                </a:solidFill>
                <a:latin typeface="Calibri"/>
                <a:ea typeface="Calibri"/>
                <a:cs typeface="Calibri"/>
                <a:sym typeface="Calibri"/>
              </a:rPr>
              <a:t>Forecast showcase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399" name="Google Shape;399;p14"/>
          <p:cNvPicPr preferRelativeResize="0"/>
          <p:nvPr/>
        </p:nvPicPr>
        <p:blipFill rotWithShape="1">
          <a:blip r:embed="rId3">
            <a:alphaModFix/>
          </a:blip>
          <a:srcRect/>
          <a:stretch/>
        </p:blipFill>
        <p:spPr>
          <a:xfrm>
            <a:off x="-139461" y="-78447"/>
            <a:ext cx="18566924" cy="10443894"/>
          </a:xfrm>
          <a:prstGeom prst="rect">
            <a:avLst/>
          </a:prstGeom>
          <a:noFill/>
          <a:ln>
            <a:noFill/>
          </a:ln>
        </p:spPr>
      </p:pic>
      <p:grpSp>
        <p:nvGrpSpPr>
          <p:cNvPr id="400" name="Google Shape;400;p14"/>
          <p:cNvGrpSpPr/>
          <p:nvPr/>
        </p:nvGrpSpPr>
        <p:grpSpPr>
          <a:xfrm>
            <a:off x="12264253" y="768067"/>
            <a:ext cx="4658203" cy="2794098"/>
            <a:chOff x="0" y="-600075"/>
            <a:chExt cx="6210937" cy="3725464"/>
          </a:xfrm>
        </p:grpSpPr>
        <p:sp>
          <p:nvSpPr>
            <p:cNvPr id="401" name="Google Shape;401;p14"/>
            <p:cNvSpPr txBox="1"/>
            <p:nvPr/>
          </p:nvSpPr>
          <p:spPr>
            <a:xfrm>
              <a:off x="25400" y="1921298"/>
              <a:ext cx="6185537" cy="1204091"/>
            </a:xfrm>
            <a:prstGeom prst="rect">
              <a:avLst/>
            </a:prstGeom>
            <a:noFill/>
            <a:ln>
              <a:noFill/>
            </a:ln>
          </p:spPr>
          <p:txBody>
            <a:bodyPr spcFirstLastPara="1" wrap="square" lIns="0" tIns="0" rIns="0" bIns="0" anchor="t" anchorCtr="0">
              <a:spAutoFit/>
            </a:bodyPr>
            <a:lstStyle/>
            <a:p>
              <a:pPr marL="0" marR="0" lvl="0" indent="0" algn="r" rtl="0">
                <a:lnSpc>
                  <a:spcPct val="160000"/>
                </a:lnSpc>
                <a:spcBef>
                  <a:spcPts val="0"/>
                </a:spcBef>
                <a:spcAft>
                  <a:spcPts val="0"/>
                </a:spcAft>
                <a:buNone/>
              </a:pPr>
              <a:r>
                <a:rPr lang="en-US" sz="4800">
                  <a:solidFill>
                    <a:srgbClr val="FFFFFF"/>
                  </a:solidFill>
                  <a:latin typeface="Calibri"/>
                  <a:ea typeface="Calibri"/>
                  <a:cs typeface="Calibri"/>
                  <a:sym typeface="Calibri"/>
                </a:rPr>
                <a:t>Results</a:t>
              </a:r>
              <a:endParaRPr/>
            </a:p>
          </p:txBody>
        </p:sp>
        <p:sp>
          <p:nvSpPr>
            <p:cNvPr id="402" name="Google Shape;402;p14"/>
            <p:cNvSpPr txBox="1"/>
            <p:nvPr/>
          </p:nvSpPr>
          <p:spPr>
            <a:xfrm>
              <a:off x="0" y="-600075"/>
              <a:ext cx="6185537" cy="2702348"/>
            </a:xfrm>
            <a:prstGeom prst="rect">
              <a:avLst/>
            </a:prstGeom>
            <a:noFill/>
            <a:ln>
              <a:noFill/>
            </a:ln>
          </p:spPr>
          <p:txBody>
            <a:bodyPr spcFirstLastPara="1" wrap="square" lIns="0" tIns="0" rIns="0" bIns="0" anchor="t" anchorCtr="0">
              <a:spAutoFit/>
            </a:bodyPr>
            <a:lstStyle/>
            <a:p>
              <a:pPr marL="0" marR="0" lvl="0" indent="0" algn="r" rtl="0">
                <a:lnSpc>
                  <a:spcPct val="160000"/>
                </a:lnSpc>
                <a:spcBef>
                  <a:spcPts val="0"/>
                </a:spcBef>
                <a:spcAft>
                  <a:spcPts val="0"/>
                </a:spcAft>
                <a:buNone/>
              </a:pPr>
              <a:r>
                <a:rPr lang="en-US" sz="10400">
                  <a:solidFill>
                    <a:srgbClr val="FFFFFF"/>
                  </a:solidFill>
                  <a:latin typeface="Arial"/>
                  <a:ea typeface="Arial"/>
                  <a:cs typeface="Arial"/>
                  <a:sym typeface="Arial"/>
                </a:rPr>
                <a:t>Part  5</a:t>
              </a:r>
              <a:endParaRPr/>
            </a:p>
          </p:txBody>
        </p:sp>
      </p:grpSp>
      <p:cxnSp>
        <p:nvCxnSpPr>
          <p:cNvPr id="403" name="Google Shape;403;p14"/>
          <p:cNvCxnSpPr/>
          <p:nvPr/>
        </p:nvCxnSpPr>
        <p:spPr>
          <a:xfrm>
            <a:off x="10106884" y="4329942"/>
            <a:ext cx="6815571" cy="0"/>
          </a:xfrm>
          <a:prstGeom prst="straightConnector1">
            <a:avLst/>
          </a:prstGeom>
          <a:noFill/>
          <a:ln w="28575" cap="rnd" cmpd="sng">
            <a:solidFill>
              <a:srgbClr val="FFFFFF"/>
            </a:solidFill>
            <a:prstDash val="solid"/>
            <a:round/>
            <a:headEnd type="none" w="sm" len="sm"/>
            <a:tailEnd type="none" w="sm" len="sm"/>
          </a:ln>
        </p:spPr>
      </p:cxnSp>
      <p:pic>
        <p:nvPicPr>
          <p:cNvPr id="404" name="Google Shape;404;p14"/>
          <p:cNvPicPr preferRelativeResize="0"/>
          <p:nvPr/>
        </p:nvPicPr>
        <p:blipFill rotWithShape="1">
          <a:blip r:embed="rId4">
            <a:alphaModFix/>
          </a:blip>
          <a:srcRect/>
          <a:stretch/>
        </p:blipFill>
        <p:spPr>
          <a:xfrm>
            <a:off x="-3299861" y="0"/>
            <a:ext cx="12727628" cy="9616228"/>
          </a:xfrm>
          <a:prstGeom prst="rect">
            <a:avLst/>
          </a:prstGeom>
          <a:noFill/>
          <a:ln>
            <a:noFill/>
          </a:ln>
        </p:spPr>
      </p:pic>
      <p:sp>
        <p:nvSpPr>
          <p:cNvPr id="405" name="Google Shape;405;p14"/>
          <p:cNvSpPr txBox="1"/>
          <p:nvPr/>
        </p:nvSpPr>
        <p:spPr>
          <a:xfrm>
            <a:off x="10106884" y="5227214"/>
            <a:ext cx="6815571" cy="1104661"/>
          </a:xfrm>
          <a:prstGeom prst="rect">
            <a:avLst/>
          </a:prstGeom>
          <a:noFill/>
          <a:ln>
            <a:noFill/>
          </a:ln>
        </p:spPr>
        <p:txBody>
          <a:bodyPr spcFirstLastPara="1" wrap="square" lIns="0" tIns="0" rIns="0" bIns="0" anchor="t" anchorCtr="0">
            <a:spAutoFit/>
          </a:bodyPr>
          <a:lstStyle/>
          <a:p>
            <a:pPr marL="0" marR="0" lvl="0" indent="0" algn="r" rtl="0">
              <a:lnSpc>
                <a:spcPct val="160000"/>
              </a:lnSpc>
              <a:spcBef>
                <a:spcPts val="0"/>
              </a:spcBef>
              <a:spcAft>
                <a:spcPts val="0"/>
              </a:spcAft>
              <a:buNone/>
            </a:pPr>
            <a:r>
              <a:rPr lang="en-US" sz="2800">
                <a:solidFill>
                  <a:srgbClr val="FFFFFF"/>
                </a:solidFill>
                <a:latin typeface="Calibri"/>
                <a:ea typeface="Calibri"/>
                <a:cs typeface="Calibri"/>
                <a:sym typeface="Calibri"/>
              </a:rPr>
              <a:t>Website URL:</a:t>
            </a:r>
            <a:endParaRPr/>
          </a:p>
          <a:p>
            <a:pPr marL="0" marR="0" lvl="0" indent="0" algn="r" rtl="0">
              <a:lnSpc>
                <a:spcPct val="160000"/>
              </a:lnSpc>
              <a:spcBef>
                <a:spcPts val="0"/>
              </a:spcBef>
              <a:spcAft>
                <a:spcPts val="0"/>
              </a:spcAft>
              <a:buNone/>
            </a:pPr>
            <a:r>
              <a:rPr lang="en-US" sz="2800">
                <a:solidFill>
                  <a:srgbClr val="FFFFFF"/>
                </a:solidFill>
                <a:latin typeface="Calibri"/>
                <a:ea typeface="Calibri"/>
                <a:cs typeface="Calibri"/>
                <a:sym typeface="Calibri"/>
              </a:rPr>
              <a:t> </a:t>
            </a:r>
            <a:endParaRPr/>
          </a:p>
        </p:txBody>
      </p:sp>
      <p:sp>
        <p:nvSpPr>
          <p:cNvPr id="406" name="Google Shape;406;p14"/>
          <p:cNvSpPr txBox="1"/>
          <p:nvPr/>
        </p:nvSpPr>
        <p:spPr>
          <a:xfrm>
            <a:off x="10134593" y="7060054"/>
            <a:ext cx="6815571" cy="1681742"/>
          </a:xfrm>
          <a:prstGeom prst="rect">
            <a:avLst/>
          </a:prstGeom>
          <a:noFill/>
          <a:ln>
            <a:noFill/>
          </a:ln>
        </p:spPr>
        <p:txBody>
          <a:bodyPr spcFirstLastPara="1" wrap="square" lIns="0" tIns="0" rIns="0" bIns="0" anchor="t" anchorCtr="0">
            <a:spAutoFit/>
          </a:bodyPr>
          <a:lstStyle/>
          <a:p>
            <a:pPr marL="457200" marR="0" lvl="0" indent="-457200" algn="r" rtl="0">
              <a:lnSpc>
                <a:spcPct val="160000"/>
              </a:lnSpc>
              <a:spcBef>
                <a:spcPts val="0"/>
              </a:spcBef>
              <a:spcAft>
                <a:spcPts val="0"/>
              </a:spcAft>
              <a:buClr>
                <a:srgbClr val="FFFFFF"/>
              </a:buClr>
              <a:buSzPts val="2800"/>
              <a:buFont typeface="Calibri"/>
              <a:buChar char="-"/>
            </a:pPr>
            <a:r>
              <a:rPr lang="en-US" sz="2800">
                <a:solidFill>
                  <a:srgbClr val="FFFFFF"/>
                </a:solidFill>
                <a:latin typeface="Calibri"/>
                <a:ea typeface="Calibri"/>
                <a:cs typeface="Calibri"/>
                <a:sym typeface="Calibri"/>
              </a:rPr>
              <a:t>Instruction on our website using</a:t>
            </a:r>
            <a:endParaRPr/>
          </a:p>
          <a:p>
            <a:pPr marL="457200" marR="0" lvl="0" indent="-457200" algn="r" rtl="0">
              <a:lnSpc>
                <a:spcPct val="160000"/>
              </a:lnSpc>
              <a:spcBef>
                <a:spcPts val="0"/>
              </a:spcBef>
              <a:spcAft>
                <a:spcPts val="0"/>
              </a:spcAft>
              <a:buClr>
                <a:srgbClr val="FFFFFF"/>
              </a:buClr>
              <a:buSzPts val="2800"/>
              <a:buFont typeface="Calibri"/>
              <a:buChar char="-"/>
            </a:pPr>
            <a:r>
              <a:rPr lang="en-US" sz="2800">
                <a:solidFill>
                  <a:srgbClr val="FFFFFF"/>
                </a:solidFill>
                <a:latin typeface="Calibri"/>
                <a:ea typeface="Calibri"/>
                <a:cs typeface="Calibri"/>
                <a:sym typeface="Calibri"/>
              </a:rPr>
              <a:t>Tools available on our website</a:t>
            </a:r>
            <a:endParaRPr/>
          </a:p>
          <a:p>
            <a:pPr marL="457200" marR="0" lvl="0" indent="-457200" algn="r" rtl="0">
              <a:lnSpc>
                <a:spcPct val="160000"/>
              </a:lnSpc>
              <a:spcBef>
                <a:spcPts val="0"/>
              </a:spcBef>
              <a:spcAft>
                <a:spcPts val="0"/>
              </a:spcAft>
              <a:buClr>
                <a:srgbClr val="FFFFFF"/>
              </a:buClr>
              <a:buSzPts val="2800"/>
              <a:buFont typeface="Calibri"/>
              <a:buChar char="-"/>
            </a:pPr>
            <a:r>
              <a:rPr lang="en-US" sz="2800">
                <a:solidFill>
                  <a:srgbClr val="FFFFFF"/>
                </a:solidFill>
                <a:latin typeface="Calibri"/>
                <a:ea typeface="Calibri"/>
                <a:cs typeface="Calibri"/>
                <a:sym typeface="Calibri"/>
              </a:rPr>
              <a:t>Analysis results publishment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gdf3d532875_11_0"/>
          <p:cNvPicPr preferRelativeResize="0"/>
          <p:nvPr/>
        </p:nvPicPr>
        <p:blipFill rotWithShape="1">
          <a:blip r:embed="rId3">
            <a:alphaModFix/>
          </a:blip>
          <a:srcRect/>
          <a:stretch/>
        </p:blipFill>
        <p:spPr>
          <a:xfrm>
            <a:off x="-139461" y="-78447"/>
            <a:ext cx="18566923" cy="10443893"/>
          </a:xfrm>
          <a:prstGeom prst="rect">
            <a:avLst/>
          </a:prstGeom>
          <a:noFill/>
          <a:ln>
            <a:noFill/>
          </a:ln>
        </p:spPr>
      </p:pic>
      <p:grpSp>
        <p:nvGrpSpPr>
          <p:cNvPr id="412" name="Google Shape;412;gdf3d532875_11_0"/>
          <p:cNvGrpSpPr/>
          <p:nvPr/>
        </p:nvGrpSpPr>
        <p:grpSpPr>
          <a:xfrm>
            <a:off x="9982200" y="-227023"/>
            <a:ext cx="9170989" cy="9012168"/>
            <a:chOff x="0" y="0"/>
            <a:chExt cx="12227985" cy="12016224"/>
          </a:xfrm>
        </p:grpSpPr>
        <p:pic>
          <p:nvPicPr>
            <p:cNvPr id="413" name="Google Shape;413;gdf3d532875_11_0"/>
            <p:cNvPicPr preferRelativeResize="0"/>
            <p:nvPr/>
          </p:nvPicPr>
          <p:blipFill rotWithShape="1">
            <a:blip r:embed="rId4">
              <a:alphaModFix/>
            </a:blip>
            <a:srcRect/>
            <a:stretch/>
          </p:blipFill>
          <p:spPr>
            <a:xfrm>
              <a:off x="4907348" y="1329879"/>
              <a:ext cx="5380992" cy="5691434"/>
            </a:xfrm>
            <a:prstGeom prst="rect">
              <a:avLst/>
            </a:prstGeom>
            <a:noFill/>
            <a:ln>
              <a:noFill/>
            </a:ln>
          </p:spPr>
        </p:pic>
        <p:pic>
          <p:nvPicPr>
            <p:cNvPr id="414" name="Google Shape;414;gdf3d532875_11_0"/>
            <p:cNvPicPr preferRelativeResize="0"/>
            <p:nvPr/>
          </p:nvPicPr>
          <p:blipFill rotWithShape="1">
            <a:blip r:embed="rId5">
              <a:alphaModFix/>
            </a:blip>
            <a:srcRect/>
            <a:stretch/>
          </p:blipFill>
          <p:spPr>
            <a:xfrm>
              <a:off x="6275536" y="0"/>
              <a:ext cx="4749760" cy="5691431"/>
            </a:xfrm>
            <a:prstGeom prst="rect">
              <a:avLst/>
            </a:prstGeom>
            <a:noFill/>
            <a:ln>
              <a:noFill/>
            </a:ln>
          </p:spPr>
        </p:pic>
        <p:pic>
          <p:nvPicPr>
            <p:cNvPr id="415" name="Google Shape;415;gdf3d532875_11_0"/>
            <p:cNvPicPr preferRelativeResize="0"/>
            <p:nvPr/>
          </p:nvPicPr>
          <p:blipFill rotWithShape="1">
            <a:blip r:embed="rId6">
              <a:alphaModFix/>
            </a:blip>
            <a:srcRect/>
            <a:stretch/>
          </p:blipFill>
          <p:spPr>
            <a:xfrm>
              <a:off x="0" y="3307805"/>
              <a:ext cx="5577603" cy="5691433"/>
            </a:xfrm>
            <a:prstGeom prst="rect">
              <a:avLst/>
            </a:prstGeom>
            <a:noFill/>
            <a:ln>
              <a:noFill/>
            </a:ln>
          </p:spPr>
        </p:pic>
        <p:pic>
          <p:nvPicPr>
            <p:cNvPr id="416" name="Google Shape;416;gdf3d532875_11_0"/>
            <p:cNvPicPr preferRelativeResize="0"/>
            <p:nvPr/>
          </p:nvPicPr>
          <p:blipFill rotWithShape="1">
            <a:blip r:embed="rId7">
              <a:alphaModFix/>
            </a:blip>
            <a:srcRect/>
            <a:stretch/>
          </p:blipFill>
          <p:spPr>
            <a:xfrm>
              <a:off x="4042391" y="4330380"/>
              <a:ext cx="8185594" cy="7685844"/>
            </a:xfrm>
            <a:prstGeom prst="rect">
              <a:avLst/>
            </a:prstGeom>
            <a:noFill/>
            <a:ln>
              <a:noFill/>
            </a:ln>
          </p:spPr>
        </p:pic>
      </p:grpSp>
      <p:cxnSp>
        <p:nvCxnSpPr>
          <p:cNvPr id="417" name="Google Shape;417;gdf3d532875_11_0"/>
          <p:cNvCxnSpPr/>
          <p:nvPr/>
        </p:nvCxnSpPr>
        <p:spPr>
          <a:xfrm>
            <a:off x="1556756" y="4800600"/>
            <a:ext cx="7587300" cy="0"/>
          </a:xfrm>
          <a:prstGeom prst="straightConnector1">
            <a:avLst/>
          </a:prstGeom>
          <a:noFill/>
          <a:ln w="28575" cap="rnd" cmpd="sng">
            <a:solidFill>
              <a:srgbClr val="FFFFFF"/>
            </a:solidFill>
            <a:prstDash val="solid"/>
            <a:round/>
            <a:headEnd type="none" w="sm" len="sm"/>
            <a:tailEnd type="none" w="sm" len="sm"/>
          </a:ln>
        </p:spPr>
      </p:cxnSp>
      <p:pic>
        <p:nvPicPr>
          <p:cNvPr id="418" name="Google Shape;418;gdf3d532875_11_0"/>
          <p:cNvPicPr preferRelativeResize="0"/>
          <p:nvPr/>
        </p:nvPicPr>
        <p:blipFill rotWithShape="1">
          <a:blip r:embed="rId8">
            <a:alphaModFix/>
          </a:blip>
          <a:srcRect t="4955" b="79442"/>
          <a:stretch/>
        </p:blipFill>
        <p:spPr>
          <a:xfrm>
            <a:off x="-238468" y="5841842"/>
            <a:ext cx="6715760" cy="1047722"/>
          </a:xfrm>
          <a:prstGeom prst="rect">
            <a:avLst/>
          </a:prstGeom>
          <a:noFill/>
          <a:ln>
            <a:noFill/>
          </a:ln>
        </p:spPr>
      </p:pic>
      <p:pic>
        <p:nvPicPr>
          <p:cNvPr id="419" name="Google Shape;419;gdf3d532875_11_0"/>
          <p:cNvPicPr preferRelativeResize="0"/>
          <p:nvPr/>
        </p:nvPicPr>
        <p:blipFill rotWithShape="1">
          <a:blip r:embed="rId8">
            <a:alphaModFix/>
          </a:blip>
          <a:srcRect t="4955" b="79442"/>
          <a:stretch/>
        </p:blipFill>
        <p:spPr>
          <a:xfrm>
            <a:off x="-238468" y="7042579"/>
            <a:ext cx="6715760" cy="1047722"/>
          </a:xfrm>
          <a:prstGeom prst="rect">
            <a:avLst/>
          </a:prstGeom>
          <a:noFill/>
          <a:ln>
            <a:noFill/>
          </a:ln>
        </p:spPr>
      </p:pic>
      <p:pic>
        <p:nvPicPr>
          <p:cNvPr id="420" name="Google Shape;420;gdf3d532875_11_0"/>
          <p:cNvPicPr preferRelativeResize="0"/>
          <p:nvPr/>
        </p:nvPicPr>
        <p:blipFill rotWithShape="1">
          <a:blip r:embed="rId8">
            <a:alphaModFix/>
          </a:blip>
          <a:srcRect t="4955" b="79442"/>
          <a:stretch/>
        </p:blipFill>
        <p:spPr>
          <a:xfrm>
            <a:off x="-238468" y="8322007"/>
            <a:ext cx="6715760" cy="1047722"/>
          </a:xfrm>
          <a:prstGeom prst="rect">
            <a:avLst/>
          </a:prstGeom>
          <a:noFill/>
          <a:ln>
            <a:noFill/>
          </a:ln>
        </p:spPr>
      </p:pic>
      <p:sp>
        <p:nvSpPr>
          <p:cNvPr id="421" name="Google Shape;421;gdf3d532875_11_0"/>
          <p:cNvSpPr txBox="1"/>
          <p:nvPr/>
        </p:nvSpPr>
        <p:spPr>
          <a:xfrm>
            <a:off x="1575797" y="3039375"/>
            <a:ext cx="7248300" cy="1399200"/>
          </a:xfrm>
          <a:prstGeom prst="rect">
            <a:avLst/>
          </a:prstGeom>
          <a:noFill/>
          <a:ln>
            <a:noFill/>
          </a:ln>
        </p:spPr>
        <p:txBody>
          <a:bodyPr spcFirstLastPara="1" wrap="square" lIns="0" tIns="0" rIns="0" bIns="0" anchor="t" anchorCtr="0">
            <a:spAutoFit/>
          </a:bodyPr>
          <a:lstStyle/>
          <a:p>
            <a:pPr marL="350504" marR="0" lvl="1" indent="0" algn="l" rtl="0">
              <a:lnSpc>
                <a:spcPct val="180036"/>
              </a:lnSpc>
              <a:spcBef>
                <a:spcPts val="0"/>
              </a:spcBef>
              <a:spcAft>
                <a:spcPts val="0"/>
              </a:spcAft>
              <a:buClr>
                <a:srgbClr val="000000"/>
              </a:buClr>
              <a:buSzPts val="3246"/>
              <a:buFont typeface="Arial"/>
              <a:buNone/>
            </a:pPr>
            <a:r>
              <a:rPr lang="en-US" sz="3246" b="0" i="0" u="none" strike="noStrike" cap="none">
                <a:solidFill>
                  <a:srgbClr val="FFFFFF"/>
                </a:solidFill>
                <a:latin typeface="Arial"/>
                <a:ea typeface="Arial"/>
                <a:cs typeface="Arial"/>
                <a:sym typeface="Arial"/>
              </a:rPr>
              <a:t>Recommendations for Future Analysis &amp; Potential Changes</a:t>
            </a:r>
            <a:endParaRPr sz="1400" b="0" i="0" u="none" strike="noStrike" cap="none">
              <a:solidFill>
                <a:srgbClr val="000000"/>
              </a:solidFill>
              <a:latin typeface="Arial"/>
              <a:ea typeface="Arial"/>
              <a:cs typeface="Arial"/>
              <a:sym typeface="Arial"/>
            </a:endParaRPr>
          </a:p>
        </p:txBody>
      </p:sp>
      <p:sp>
        <p:nvSpPr>
          <p:cNvPr id="422" name="Google Shape;422;gdf3d532875_11_0"/>
          <p:cNvSpPr txBox="1"/>
          <p:nvPr/>
        </p:nvSpPr>
        <p:spPr>
          <a:xfrm>
            <a:off x="1556756" y="1043570"/>
            <a:ext cx="4639200" cy="16008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Clr>
                <a:srgbClr val="000000"/>
              </a:buClr>
              <a:buSzPts val="10400"/>
              <a:buFont typeface="Arial"/>
              <a:buNone/>
            </a:pPr>
            <a:r>
              <a:rPr lang="en-US" sz="10400" b="0" i="0" u="none" strike="noStrike" cap="none">
                <a:solidFill>
                  <a:srgbClr val="FFFFFF"/>
                </a:solidFill>
                <a:latin typeface="Arial"/>
                <a:ea typeface="Arial"/>
                <a:cs typeface="Arial"/>
                <a:sym typeface="Arial"/>
              </a:rPr>
              <a:t>Part  6</a:t>
            </a:r>
            <a:endParaRPr sz="1400" b="0" i="0" u="none" strike="noStrike" cap="none">
              <a:solidFill>
                <a:srgbClr val="000000"/>
              </a:solidFill>
              <a:latin typeface="Arial"/>
              <a:ea typeface="Arial"/>
              <a:cs typeface="Arial"/>
              <a:sym typeface="Arial"/>
            </a:endParaRPr>
          </a:p>
        </p:txBody>
      </p:sp>
      <p:grpSp>
        <p:nvGrpSpPr>
          <p:cNvPr id="423" name="Google Shape;423;gdf3d532875_11_0"/>
          <p:cNvGrpSpPr/>
          <p:nvPr/>
        </p:nvGrpSpPr>
        <p:grpSpPr>
          <a:xfrm>
            <a:off x="1156706" y="5915558"/>
            <a:ext cx="11131334" cy="3138108"/>
            <a:chOff x="0" y="-161925"/>
            <a:chExt cx="8276700" cy="4184144"/>
          </a:xfrm>
        </p:grpSpPr>
        <p:sp>
          <p:nvSpPr>
            <p:cNvPr id="424" name="Google Shape;424;gdf3d532875_11_0"/>
            <p:cNvSpPr txBox="1"/>
            <p:nvPr/>
          </p:nvSpPr>
          <p:spPr>
            <a:xfrm>
              <a:off x="0" y="-161925"/>
              <a:ext cx="8276700" cy="861900"/>
            </a:xfrm>
            <a:prstGeom prst="rect">
              <a:avLst/>
            </a:prstGeom>
            <a:noFill/>
            <a:ln>
              <a:noFill/>
            </a:ln>
          </p:spPr>
          <p:txBody>
            <a:bodyPr spcFirstLastPara="1" wrap="square" lIns="0" tIns="0" rIns="0" bIns="0" anchor="t" anchorCtr="0">
              <a:spAutoFit/>
            </a:bodyPr>
            <a:lstStyle/>
            <a:p>
              <a:pPr marL="906780" marR="0" lvl="1" indent="-453390" algn="l" rtl="0">
                <a:lnSpc>
                  <a:spcPct val="160000"/>
                </a:lnSpc>
                <a:spcBef>
                  <a:spcPts val="0"/>
                </a:spcBef>
                <a:spcAft>
                  <a:spcPts val="0"/>
                </a:spcAft>
                <a:buClr>
                  <a:srgbClr val="FFFFFF"/>
                </a:buClr>
                <a:buSzPts val="4200"/>
                <a:buFont typeface="Arial"/>
                <a:buChar char="•"/>
              </a:pPr>
              <a:r>
                <a:rPr lang="en-US" sz="4200" b="0" i="0" u="none" strike="noStrike" cap="none">
                  <a:solidFill>
                    <a:srgbClr val="FFFFFF"/>
                  </a:solidFill>
                  <a:latin typeface="Calibri"/>
                  <a:ea typeface="Calibri"/>
                  <a:cs typeface="Calibri"/>
                  <a:sym typeface="Calibri"/>
                </a:rPr>
                <a:t>Look for data collection with better quality</a:t>
              </a:r>
              <a:endParaRPr sz="1400" b="0" i="0" u="none" strike="noStrike" cap="none">
                <a:solidFill>
                  <a:srgbClr val="000000"/>
                </a:solidFill>
                <a:latin typeface="Arial"/>
                <a:ea typeface="Arial"/>
                <a:cs typeface="Arial"/>
                <a:sym typeface="Arial"/>
              </a:endParaRPr>
            </a:p>
          </p:txBody>
        </p:sp>
        <p:sp>
          <p:nvSpPr>
            <p:cNvPr id="425" name="Google Shape;425;gdf3d532875_11_0"/>
            <p:cNvSpPr txBox="1"/>
            <p:nvPr/>
          </p:nvSpPr>
          <p:spPr>
            <a:xfrm>
              <a:off x="0" y="1454415"/>
              <a:ext cx="8276700" cy="861900"/>
            </a:xfrm>
            <a:prstGeom prst="rect">
              <a:avLst/>
            </a:prstGeom>
            <a:noFill/>
            <a:ln>
              <a:noFill/>
            </a:ln>
          </p:spPr>
          <p:txBody>
            <a:bodyPr spcFirstLastPara="1" wrap="square" lIns="0" tIns="0" rIns="0" bIns="0" anchor="t" anchorCtr="0">
              <a:spAutoFit/>
            </a:bodyPr>
            <a:lstStyle/>
            <a:p>
              <a:pPr marL="906780" marR="0" lvl="1" indent="-453390" algn="l" rtl="0">
                <a:lnSpc>
                  <a:spcPct val="160000"/>
                </a:lnSpc>
                <a:spcBef>
                  <a:spcPts val="0"/>
                </a:spcBef>
                <a:spcAft>
                  <a:spcPts val="0"/>
                </a:spcAft>
                <a:buClr>
                  <a:srgbClr val="FFFFFF"/>
                </a:buClr>
                <a:buSzPts val="4200"/>
                <a:buFont typeface="Arial"/>
                <a:buChar char="•"/>
              </a:pPr>
              <a:r>
                <a:rPr lang="en-US" sz="4200" b="0" i="0" u="none" strike="noStrike" cap="none">
                  <a:solidFill>
                    <a:srgbClr val="FFFFFF"/>
                  </a:solidFill>
                  <a:latin typeface="Calibri"/>
                  <a:ea typeface="Calibri"/>
                  <a:cs typeface="Calibri"/>
                  <a:sym typeface="Calibri"/>
                </a:rPr>
                <a:t>Explore more related factors</a:t>
              </a:r>
              <a:endParaRPr sz="1400" b="0" i="0" u="none" strike="noStrike" cap="none">
                <a:solidFill>
                  <a:srgbClr val="000000"/>
                </a:solidFill>
                <a:latin typeface="Arial"/>
                <a:ea typeface="Arial"/>
                <a:cs typeface="Arial"/>
                <a:sym typeface="Arial"/>
              </a:endParaRPr>
            </a:p>
          </p:txBody>
        </p:sp>
        <p:sp>
          <p:nvSpPr>
            <p:cNvPr id="426" name="Google Shape;426;gdf3d532875_11_0"/>
            <p:cNvSpPr txBox="1"/>
            <p:nvPr/>
          </p:nvSpPr>
          <p:spPr>
            <a:xfrm>
              <a:off x="0" y="3160319"/>
              <a:ext cx="8276700" cy="861900"/>
            </a:xfrm>
            <a:prstGeom prst="rect">
              <a:avLst/>
            </a:prstGeom>
            <a:noFill/>
            <a:ln>
              <a:noFill/>
            </a:ln>
          </p:spPr>
          <p:txBody>
            <a:bodyPr spcFirstLastPara="1" wrap="square" lIns="0" tIns="0" rIns="0" bIns="0" anchor="t" anchorCtr="0">
              <a:spAutoFit/>
            </a:bodyPr>
            <a:lstStyle/>
            <a:p>
              <a:pPr marL="914400" marR="0" lvl="1" indent="-495300" algn="l" rtl="0">
                <a:lnSpc>
                  <a:spcPct val="160000"/>
                </a:lnSpc>
                <a:spcBef>
                  <a:spcPts val="0"/>
                </a:spcBef>
                <a:spcAft>
                  <a:spcPts val="0"/>
                </a:spcAft>
                <a:buClr>
                  <a:srgbClr val="FFFFFF"/>
                </a:buClr>
                <a:buSzPts val="4200"/>
                <a:buFont typeface="Arial"/>
                <a:buChar char="•"/>
              </a:pPr>
              <a:r>
                <a:rPr lang="en-US" sz="4200" b="0" i="0" u="none" strike="noStrike" cap="none">
                  <a:solidFill>
                    <a:schemeClr val="lt1"/>
                  </a:solidFill>
                  <a:latin typeface="Calibri"/>
                  <a:ea typeface="Calibri"/>
                  <a:cs typeface="Calibri"/>
                  <a:sym typeface="Calibri"/>
                </a:rPr>
                <a:t>Create a database for collecting future data</a:t>
              </a:r>
              <a:endParaRPr sz="42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gdf3d532875_11_117"/>
          <p:cNvPicPr preferRelativeResize="0"/>
          <p:nvPr/>
        </p:nvPicPr>
        <p:blipFill rotWithShape="1">
          <a:blip r:embed="rId3">
            <a:alphaModFix/>
          </a:blip>
          <a:srcRect/>
          <a:stretch/>
        </p:blipFill>
        <p:spPr>
          <a:xfrm>
            <a:off x="1016500" y="689251"/>
            <a:ext cx="16229450" cy="87194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p17"/>
          <p:cNvPicPr preferRelativeResize="0"/>
          <p:nvPr/>
        </p:nvPicPr>
        <p:blipFill rotWithShape="1">
          <a:blip r:embed="rId3">
            <a:alphaModFix/>
          </a:blip>
          <a:srcRect/>
          <a:stretch/>
        </p:blipFill>
        <p:spPr>
          <a:xfrm>
            <a:off x="-139461" y="-78447"/>
            <a:ext cx="18566924" cy="10443894"/>
          </a:xfrm>
          <a:prstGeom prst="rect">
            <a:avLst/>
          </a:prstGeom>
          <a:noFill/>
          <a:ln>
            <a:noFill/>
          </a:ln>
        </p:spPr>
      </p:pic>
      <p:pic>
        <p:nvPicPr>
          <p:cNvPr id="438" name="Google Shape;438;p17"/>
          <p:cNvPicPr preferRelativeResize="0"/>
          <p:nvPr/>
        </p:nvPicPr>
        <p:blipFill rotWithShape="1">
          <a:blip r:embed="rId4">
            <a:alphaModFix/>
          </a:blip>
          <a:srcRect/>
          <a:stretch/>
        </p:blipFill>
        <p:spPr>
          <a:xfrm>
            <a:off x="9144000" y="1028700"/>
            <a:ext cx="11763064" cy="9802554"/>
          </a:xfrm>
          <a:prstGeom prst="rect">
            <a:avLst/>
          </a:prstGeom>
          <a:noFill/>
          <a:ln>
            <a:noFill/>
          </a:ln>
        </p:spPr>
      </p:pic>
      <p:grpSp>
        <p:nvGrpSpPr>
          <p:cNvPr id="439" name="Google Shape;439;p17"/>
          <p:cNvGrpSpPr/>
          <p:nvPr/>
        </p:nvGrpSpPr>
        <p:grpSpPr>
          <a:xfrm>
            <a:off x="1390884" y="3802778"/>
            <a:ext cx="13634649" cy="4428916"/>
            <a:chOff x="0" y="-800100"/>
            <a:chExt cx="18179531" cy="5905221"/>
          </a:xfrm>
        </p:grpSpPr>
        <p:sp>
          <p:nvSpPr>
            <p:cNvPr id="440" name="Google Shape;440;p17"/>
            <p:cNvSpPr txBox="1"/>
            <p:nvPr/>
          </p:nvSpPr>
          <p:spPr>
            <a:xfrm>
              <a:off x="0" y="-800100"/>
              <a:ext cx="18179531" cy="4837116"/>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US" sz="21035">
                  <a:solidFill>
                    <a:srgbClr val="FFFFFF"/>
                  </a:solidFill>
                  <a:latin typeface="Arial"/>
                  <a:ea typeface="Arial"/>
                  <a:cs typeface="Arial"/>
                  <a:sym typeface="Arial"/>
                </a:rPr>
                <a:t>Thanks</a:t>
              </a:r>
              <a:endParaRPr/>
            </a:p>
          </p:txBody>
        </p:sp>
        <p:sp>
          <p:nvSpPr>
            <p:cNvPr id="441" name="Google Shape;441;p17"/>
            <p:cNvSpPr txBox="1"/>
            <p:nvPr/>
          </p:nvSpPr>
          <p:spPr>
            <a:xfrm>
              <a:off x="109287" y="3884616"/>
              <a:ext cx="9212985" cy="1220505"/>
            </a:xfrm>
            <a:prstGeom prst="rect">
              <a:avLst/>
            </a:prstGeom>
            <a:noFill/>
            <a:ln>
              <a:noFill/>
            </a:ln>
          </p:spPr>
          <p:txBody>
            <a:bodyPr spcFirstLastPara="1" wrap="square" lIns="0" tIns="0" rIns="0" bIns="0" anchor="t" anchorCtr="0">
              <a:spAutoFit/>
            </a:bodyPr>
            <a:lstStyle/>
            <a:p>
              <a:pPr marL="0" marR="0" lvl="0" indent="0" algn="l" rtl="0">
                <a:lnSpc>
                  <a:spcPct val="149990"/>
                </a:lnSpc>
                <a:spcBef>
                  <a:spcPts val="0"/>
                </a:spcBef>
                <a:spcAft>
                  <a:spcPts val="0"/>
                </a:spcAft>
                <a:buNone/>
              </a:pPr>
              <a:r>
                <a:rPr lang="en-US" sz="5163">
                  <a:solidFill>
                    <a:srgbClr val="FFFFFF"/>
                  </a:solidFill>
                  <a:latin typeface="Calibri"/>
                  <a:ea typeface="Calibri"/>
                  <a:cs typeface="Calibri"/>
                  <a:sym typeface="Calibri"/>
                </a:rPr>
                <a:t>FOR WATCHING</a:t>
              </a:r>
              <a:endParaRPr/>
            </a:p>
          </p:txBody>
        </p:sp>
      </p:grpSp>
      <p:pic>
        <p:nvPicPr>
          <p:cNvPr id="442" name="Google Shape;442;p17"/>
          <p:cNvPicPr preferRelativeResize="0"/>
          <p:nvPr/>
        </p:nvPicPr>
        <p:blipFill rotWithShape="1">
          <a:blip r:embed="rId5">
            <a:alphaModFix/>
          </a:blip>
          <a:srcRect/>
          <a:stretch/>
        </p:blipFill>
        <p:spPr>
          <a:xfrm>
            <a:off x="2371238" y="0"/>
            <a:ext cx="6114488" cy="35686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96D"/>
        </a:solidFill>
        <a:effectLst/>
      </p:bgPr>
    </p:bg>
    <p:spTree>
      <p:nvGrpSpPr>
        <p:cNvPr id="1" name="Shape 135"/>
        <p:cNvGrpSpPr/>
        <p:nvPr/>
      </p:nvGrpSpPr>
      <p:grpSpPr>
        <a:xfrm>
          <a:off x="0" y="0"/>
          <a:ext cx="0" cy="0"/>
          <a:chOff x="0" y="0"/>
          <a:chExt cx="0" cy="0"/>
        </a:xfrm>
      </p:grpSpPr>
      <p:pic>
        <p:nvPicPr>
          <p:cNvPr id="136" name="Google Shape;136;p3"/>
          <p:cNvPicPr preferRelativeResize="0"/>
          <p:nvPr/>
        </p:nvPicPr>
        <p:blipFill rotWithShape="1">
          <a:blip r:embed="rId3">
            <a:alphaModFix/>
          </a:blip>
          <a:srcRect/>
          <a:stretch/>
        </p:blipFill>
        <p:spPr>
          <a:xfrm>
            <a:off x="-139461" y="-78447"/>
            <a:ext cx="18566924" cy="10443894"/>
          </a:xfrm>
          <a:prstGeom prst="rect">
            <a:avLst/>
          </a:prstGeom>
          <a:noFill/>
          <a:ln>
            <a:noFill/>
          </a:ln>
        </p:spPr>
      </p:pic>
      <p:pic>
        <p:nvPicPr>
          <p:cNvPr id="137" name="Google Shape;137;p3"/>
          <p:cNvPicPr preferRelativeResize="0"/>
          <p:nvPr/>
        </p:nvPicPr>
        <p:blipFill rotWithShape="1">
          <a:blip r:embed="rId4">
            <a:alphaModFix/>
          </a:blip>
          <a:srcRect/>
          <a:stretch/>
        </p:blipFill>
        <p:spPr>
          <a:xfrm>
            <a:off x="1186126" y="693489"/>
            <a:ext cx="16073174" cy="8900022"/>
          </a:xfrm>
          <a:prstGeom prst="rect">
            <a:avLst/>
          </a:prstGeom>
          <a:noFill/>
          <a:ln>
            <a:noFill/>
          </a:ln>
        </p:spPr>
      </p:pic>
      <p:sp>
        <p:nvSpPr>
          <p:cNvPr id="138" name="Google Shape;138;p3"/>
          <p:cNvSpPr txBox="1"/>
          <p:nvPr/>
        </p:nvSpPr>
        <p:spPr>
          <a:xfrm>
            <a:off x="6246024" y="3300109"/>
            <a:ext cx="10163367" cy="5119991"/>
          </a:xfrm>
          <a:prstGeom prst="rect">
            <a:avLst/>
          </a:prstGeom>
          <a:noFill/>
          <a:ln>
            <a:noFill/>
          </a:ln>
        </p:spPr>
        <p:txBody>
          <a:bodyPr spcFirstLastPara="1" wrap="square" lIns="0" tIns="0" rIns="0" bIns="0" anchor="t" anchorCtr="0">
            <a:spAutoFit/>
          </a:bodyPr>
          <a:lstStyle/>
          <a:p>
            <a:pPr marL="701010" marR="0" lvl="1" indent="-350505" algn="l" rtl="0">
              <a:lnSpc>
                <a:spcPct val="180036"/>
              </a:lnSpc>
              <a:spcBef>
                <a:spcPts val="0"/>
              </a:spcBef>
              <a:spcAft>
                <a:spcPts val="0"/>
              </a:spcAft>
              <a:buClr>
                <a:srgbClr val="FFFFFF"/>
              </a:buClr>
              <a:buSzPts val="3246"/>
              <a:buFont typeface="Arial"/>
              <a:buChar char="•"/>
            </a:pPr>
            <a:r>
              <a:rPr lang="en-US" sz="3246" b="0" i="0" u="none" strike="noStrike" cap="none">
                <a:solidFill>
                  <a:srgbClr val="FFFFFF"/>
                </a:solidFill>
                <a:latin typeface="Arial"/>
                <a:ea typeface="Arial"/>
                <a:cs typeface="Arial"/>
                <a:sym typeface="Arial"/>
              </a:rPr>
              <a:t>Topic Selected</a:t>
            </a:r>
            <a:endParaRPr/>
          </a:p>
          <a:p>
            <a:pPr marL="701010" marR="0" lvl="1" indent="-350505" algn="l" rtl="0">
              <a:lnSpc>
                <a:spcPct val="180036"/>
              </a:lnSpc>
              <a:spcBef>
                <a:spcPts val="0"/>
              </a:spcBef>
              <a:spcAft>
                <a:spcPts val="0"/>
              </a:spcAft>
              <a:buClr>
                <a:srgbClr val="FFFFFF"/>
              </a:buClr>
              <a:buSzPts val="3246"/>
              <a:buFont typeface="Arial"/>
              <a:buChar char="•"/>
            </a:pPr>
            <a:r>
              <a:rPr lang="en-US" sz="3246" b="0" i="0" u="none" strike="noStrike" cap="none">
                <a:solidFill>
                  <a:srgbClr val="FFFFFF"/>
                </a:solidFill>
                <a:latin typeface="Arial"/>
                <a:ea typeface="Arial"/>
                <a:cs typeface="Arial"/>
                <a:sym typeface="Arial"/>
              </a:rPr>
              <a:t>Source of Data</a:t>
            </a:r>
            <a:endParaRPr/>
          </a:p>
          <a:p>
            <a:pPr marL="701010" marR="0" lvl="1" indent="-350505" algn="l" rtl="0">
              <a:lnSpc>
                <a:spcPct val="180036"/>
              </a:lnSpc>
              <a:spcBef>
                <a:spcPts val="0"/>
              </a:spcBef>
              <a:spcAft>
                <a:spcPts val="0"/>
              </a:spcAft>
              <a:buClr>
                <a:srgbClr val="FFFFFF"/>
              </a:buClr>
              <a:buSzPts val="3246"/>
              <a:buFont typeface="Arial"/>
              <a:buChar char="•"/>
            </a:pPr>
            <a:r>
              <a:rPr lang="en-US" sz="3246" b="0" i="0" u="none" strike="noStrike" cap="none">
                <a:solidFill>
                  <a:srgbClr val="FFFFFF"/>
                </a:solidFill>
                <a:latin typeface="Arial"/>
                <a:ea typeface="Arial"/>
                <a:cs typeface="Arial"/>
                <a:sym typeface="Arial"/>
              </a:rPr>
              <a:t>Analysis Phases</a:t>
            </a:r>
            <a:endParaRPr/>
          </a:p>
          <a:p>
            <a:pPr marL="701010" marR="0" lvl="1" indent="-350505" algn="l" rtl="0">
              <a:lnSpc>
                <a:spcPct val="180036"/>
              </a:lnSpc>
              <a:spcBef>
                <a:spcPts val="0"/>
              </a:spcBef>
              <a:spcAft>
                <a:spcPts val="0"/>
              </a:spcAft>
              <a:buClr>
                <a:srgbClr val="FFFFFF"/>
              </a:buClr>
              <a:buSzPts val="3246"/>
              <a:buFont typeface="Arial"/>
              <a:buChar char="•"/>
            </a:pPr>
            <a:r>
              <a:rPr lang="en-US" sz="3246" b="0" i="0" u="none" strike="noStrike" cap="none">
                <a:solidFill>
                  <a:srgbClr val="FFFFFF"/>
                </a:solidFill>
                <a:latin typeface="Arial"/>
                <a:ea typeface="Arial"/>
                <a:cs typeface="Arial"/>
                <a:sym typeface="Arial"/>
              </a:rPr>
              <a:t>Technologies, Languages, Tools &amp; Algorithms</a:t>
            </a:r>
            <a:endParaRPr/>
          </a:p>
          <a:p>
            <a:pPr marL="701010" marR="0" lvl="1" indent="-350505" algn="l" rtl="0">
              <a:lnSpc>
                <a:spcPct val="180036"/>
              </a:lnSpc>
              <a:spcBef>
                <a:spcPts val="0"/>
              </a:spcBef>
              <a:spcAft>
                <a:spcPts val="0"/>
              </a:spcAft>
              <a:buClr>
                <a:srgbClr val="FFFFFF"/>
              </a:buClr>
              <a:buSzPts val="3246"/>
              <a:buFont typeface="Arial"/>
              <a:buChar char="•"/>
            </a:pPr>
            <a:r>
              <a:rPr lang="en-US" sz="3246" b="0" i="0" u="none" strike="noStrike" cap="none">
                <a:solidFill>
                  <a:srgbClr val="FFFFFF"/>
                </a:solidFill>
                <a:latin typeface="Arial"/>
                <a:ea typeface="Arial"/>
                <a:cs typeface="Arial"/>
                <a:sym typeface="Arial"/>
              </a:rPr>
              <a:t>Results</a:t>
            </a:r>
            <a:endParaRPr/>
          </a:p>
          <a:p>
            <a:pPr marL="701010" marR="0" lvl="1" indent="-350505" algn="l" rtl="0">
              <a:lnSpc>
                <a:spcPct val="180036"/>
              </a:lnSpc>
              <a:spcBef>
                <a:spcPts val="0"/>
              </a:spcBef>
              <a:spcAft>
                <a:spcPts val="0"/>
              </a:spcAft>
              <a:buClr>
                <a:srgbClr val="FFFFFF"/>
              </a:buClr>
              <a:buSzPts val="3246"/>
              <a:buFont typeface="Arial"/>
              <a:buChar char="•"/>
            </a:pPr>
            <a:r>
              <a:rPr lang="en-US" sz="3246" b="0" i="0" u="none" strike="noStrike" cap="none">
                <a:solidFill>
                  <a:srgbClr val="FFFFFF"/>
                </a:solidFill>
                <a:latin typeface="Arial"/>
                <a:ea typeface="Arial"/>
                <a:cs typeface="Arial"/>
                <a:sym typeface="Arial"/>
              </a:rPr>
              <a:t>Recommendations for Future Analysis</a:t>
            </a:r>
            <a:endParaRPr/>
          </a:p>
          <a:p>
            <a:pPr marL="701010" marR="0" lvl="1" indent="-350505" algn="l" rtl="0">
              <a:lnSpc>
                <a:spcPct val="180036"/>
              </a:lnSpc>
              <a:spcBef>
                <a:spcPts val="0"/>
              </a:spcBef>
              <a:spcAft>
                <a:spcPts val="0"/>
              </a:spcAft>
              <a:buClr>
                <a:srgbClr val="FFFFFF"/>
              </a:buClr>
              <a:buSzPts val="3246"/>
              <a:buFont typeface="Arial"/>
              <a:buChar char="•"/>
            </a:pPr>
            <a:r>
              <a:rPr lang="en-US" sz="3246" b="0" i="0" u="none" strike="noStrike" cap="none">
                <a:solidFill>
                  <a:srgbClr val="FFFFFF"/>
                </a:solidFill>
                <a:latin typeface="Arial"/>
                <a:ea typeface="Arial"/>
                <a:cs typeface="Arial"/>
                <a:sym typeface="Arial"/>
              </a:rPr>
              <a:t>Challenges Met</a:t>
            </a:r>
            <a:endParaRPr/>
          </a:p>
        </p:txBody>
      </p:sp>
      <p:sp>
        <p:nvSpPr>
          <p:cNvPr id="139" name="Google Shape;139;p3"/>
          <p:cNvSpPr txBox="1"/>
          <p:nvPr/>
        </p:nvSpPr>
        <p:spPr>
          <a:xfrm>
            <a:off x="2596608" y="2030418"/>
            <a:ext cx="3649416" cy="885114"/>
          </a:xfrm>
          <a:prstGeom prst="rect">
            <a:avLst/>
          </a:prstGeom>
          <a:noFill/>
          <a:ln>
            <a:noFill/>
          </a:ln>
        </p:spPr>
        <p:txBody>
          <a:bodyPr spcFirstLastPara="1" wrap="square" lIns="0" tIns="0" rIns="0" bIns="0" anchor="t" anchorCtr="0">
            <a:spAutoFit/>
          </a:bodyPr>
          <a:lstStyle/>
          <a:p>
            <a:pPr marL="0" marR="0" lvl="0" indent="0" algn="ctr" rtl="0">
              <a:lnSpc>
                <a:spcPct val="139981"/>
              </a:lnSpc>
              <a:spcBef>
                <a:spcPts val="0"/>
              </a:spcBef>
              <a:spcAft>
                <a:spcPts val="0"/>
              </a:spcAft>
              <a:buNone/>
            </a:pPr>
            <a:r>
              <a:rPr lang="en-US" sz="5350" b="0" i="0" u="none" strike="noStrike" cap="none">
                <a:solidFill>
                  <a:srgbClr val="FFFFFF"/>
                </a:solidFill>
                <a:latin typeface="Arial"/>
                <a:ea typeface="Arial"/>
                <a:cs typeface="Arial"/>
                <a:sym typeface="Arial"/>
              </a:rPr>
              <a:t>Agenda</a:t>
            </a:r>
            <a:endParaRPr sz="5349" b="0" i="0" u="none" strike="noStrike" cap="none">
              <a:solidFill>
                <a:srgbClr val="FFFFFF"/>
              </a:solidFill>
              <a:latin typeface="Arial"/>
              <a:ea typeface="Arial"/>
              <a:cs typeface="Arial"/>
              <a:sym typeface="Arial"/>
            </a:endParaRPr>
          </a:p>
        </p:txBody>
      </p:sp>
      <p:pic>
        <p:nvPicPr>
          <p:cNvPr id="140" name="Google Shape;140;p3"/>
          <p:cNvPicPr preferRelativeResize="0"/>
          <p:nvPr/>
        </p:nvPicPr>
        <p:blipFill rotWithShape="1">
          <a:blip r:embed="rId5">
            <a:alphaModFix/>
          </a:blip>
          <a:srcRect/>
          <a:stretch/>
        </p:blipFill>
        <p:spPr>
          <a:xfrm>
            <a:off x="2596608" y="5071408"/>
            <a:ext cx="3649416" cy="34266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4"/>
          <p:cNvPicPr preferRelativeResize="0"/>
          <p:nvPr/>
        </p:nvPicPr>
        <p:blipFill rotWithShape="1">
          <a:blip r:embed="rId3">
            <a:alphaModFix/>
          </a:blip>
          <a:srcRect/>
          <a:stretch/>
        </p:blipFill>
        <p:spPr>
          <a:xfrm>
            <a:off x="-139461" y="-78447"/>
            <a:ext cx="18566924" cy="10443894"/>
          </a:xfrm>
          <a:prstGeom prst="rect">
            <a:avLst/>
          </a:prstGeom>
          <a:noFill/>
          <a:ln>
            <a:noFill/>
          </a:ln>
        </p:spPr>
      </p:pic>
      <p:pic>
        <p:nvPicPr>
          <p:cNvPr id="147" name="Google Shape;147;p4"/>
          <p:cNvPicPr preferRelativeResize="0"/>
          <p:nvPr/>
        </p:nvPicPr>
        <p:blipFill rotWithShape="1">
          <a:blip r:embed="rId4">
            <a:alphaModFix/>
          </a:blip>
          <a:srcRect/>
          <a:stretch/>
        </p:blipFill>
        <p:spPr>
          <a:xfrm flipH="1">
            <a:off x="-1928097" y="713321"/>
            <a:ext cx="11625416" cy="8860358"/>
          </a:xfrm>
          <a:prstGeom prst="rect">
            <a:avLst/>
          </a:prstGeom>
          <a:noFill/>
          <a:ln>
            <a:noFill/>
          </a:ln>
        </p:spPr>
      </p:pic>
      <p:grpSp>
        <p:nvGrpSpPr>
          <p:cNvPr id="148" name="Google Shape;148;p4"/>
          <p:cNvGrpSpPr/>
          <p:nvPr/>
        </p:nvGrpSpPr>
        <p:grpSpPr>
          <a:xfrm>
            <a:off x="9360474" y="7234680"/>
            <a:ext cx="7970588" cy="2004909"/>
            <a:chOff x="0" y="-95250"/>
            <a:chExt cx="10627450" cy="2673213"/>
          </a:xfrm>
        </p:grpSpPr>
        <p:sp>
          <p:nvSpPr>
            <p:cNvPr id="149" name="Google Shape;149;p4"/>
            <p:cNvSpPr txBox="1"/>
            <p:nvPr/>
          </p:nvSpPr>
          <p:spPr>
            <a:xfrm>
              <a:off x="0" y="-95249"/>
              <a:ext cx="3897105" cy="267321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0" i="0" u="none" strike="noStrike" cap="none">
                  <a:solidFill>
                    <a:schemeClr val="lt1"/>
                  </a:solidFill>
                  <a:latin typeface="Calibri"/>
                  <a:ea typeface="Calibri"/>
                  <a:cs typeface="Calibri"/>
                  <a:sym typeface="Calibri"/>
                </a:rPr>
                <a:t>Area Markdown</a:t>
              </a:r>
              <a:endParaRPr/>
            </a:p>
            <a:p>
              <a:pPr marL="0" marR="0" lvl="0" indent="0" algn="l" rtl="0">
                <a:spcBef>
                  <a:spcPts val="0"/>
                </a:spcBef>
                <a:spcAft>
                  <a:spcPts val="0"/>
                </a:spcAft>
                <a:buNone/>
              </a:pPr>
              <a:r>
                <a:rPr lang="en-US" sz="3200">
                  <a:solidFill>
                    <a:schemeClr val="lt1"/>
                  </a:solidFill>
                  <a:latin typeface="Calibri"/>
                  <a:ea typeface="Calibri"/>
                  <a:cs typeface="Calibri"/>
                  <a:sym typeface="Calibri"/>
                </a:rPr>
                <a:t>Type Markdown</a:t>
              </a:r>
              <a:endParaRPr/>
            </a:p>
            <a:p>
              <a:pPr marL="0" marR="0" lvl="0" indent="0" algn="l" rtl="0">
                <a:spcBef>
                  <a:spcPts val="0"/>
                </a:spcBef>
                <a:spcAft>
                  <a:spcPts val="0"/>
                </a:spcAft>
                <a:buNone/>
              </a:pPr>
              <a:r>
                <a:rPr lang="en-US" sz="3200">
                  <a:solidFill>
                    <a:schemeClr val="lt1"/>
                  </a:solidFill>
                  <a:latin typeface="Calibri"/>
                  <a:ea typeface="Calibri"/>
                  <a:cs typeface="Calibri"/>
                  <a:sym typeface="Calibri"/>
                </a:rPr>
                <a:t>Time Period</a:t>
              </a:r>
              <a:endParaRPr/>
            </a:p>
            <a:p>
              <a:pPr marL="0" marR="0" lvl="0" indent="0" algn="r" rtl="0">
                <a:lnSpc>
                  <a:spcPct val="160000"/>
                </a:lnSpc>
                <a:spcBef>
                  <a:spcPts val="0"/>
                </a:spcBef>
                <a:spcAft>
                  <a:spcPts val="0"/>
                </a:spcAft>
                <a:buNone/>
              </a:pPr>
              <a:endParaRPr sz="2800">
                <a:solidFill>
                  <a:srgbClr val="FFFFFF"/>
                </a:solidFill>
                <a:latin typeface="Calibri"/>
                <a:ea typeface="Calibri"/>
                <a:cs typeface="Calibri"/>
                <a:sym typeface="Calibri"/>
              </a:endParaRPr>
            </a:p>
          </p:txBody>
        </p:sp>
        <p:sp>
          <p:nvSpPr>
            <p:cNvPr id="150" name="Google Shape;150;p4"/>
            <p:cNvSpPr txBox="1"/>
            <p:nvPr/>
          </p:nvSpPr>
          <p:spPr>
            <a:xfrm>
              <a:off x="4441913" y="-95250"/>
              <a:ext cx="6185537" cy="256822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000">
                  <a:solidFill>
                    <a:schemeClr val="lt1"/>
                  </a:solidFill>
                  <a:latin typeface="Calibri"/>
                  <a:ea typeface="Calibri"/>
                  <a:cs typeface="Calibri"/>
                  <a:sym typeface="Calibri"/>
                </a:rPr>
                <a:t>Toronto Downtown</a:t>
              </a:r>
              <a:endParaRPr/>
            </a:p>
            <a:p>
              <a:pPr marL="0" marR="0" lvl="0" indent="0" algn="l" rtl="0">
                <a:spcBef>
                  <a:spcPts val="0"/>
                </a:spcBef>
                <a:spcAft>
                  <a:spcPts val="0"/>
                </a:spcAft>
                <a:buNone/>
              </a:pPr>
              <a:r>
                <a:rPr lang="en-US" sz="3000">
                  <a:solidFill>
                    <a:schemeClr val="lt1"/>
                  </a:solidFill>
                  <a:latin typeface="Calibri"/>
                  <a:ea typeface="Calibri"/>
                  <a:cs typeface="Calibri"/>
                  <a:sym typeface="Calibri"/>
                </a:rPr>
                <a:t>Condo</a:t>
              </a:r>
              <a:endParaRPr/>
            </a:p>
            <a:p>
              <a:pPr marL="0" marR="0" lvl="0" indent="0" algn="l" rtl="0">
                <a:spcBef>
                  <a:spcPts val="0"/>
                </a:spcBef>
                <a:spcAft>
                  <a:spcPts val="0"/>
                </a:spcAft>
                <a:buNone/>
              </a:pPr>
              <a:r>
                <a:rPr lang="en-US" sz="3000">
                  <a:solidFill>
                    <a:schemeClr val="lt1"/>
                  </a:solidFill>
                  <a:latin typeface="Calibri"/>
                  <a:ea typeface="Calibri"/>
                  <a:cs typeface="Calibri"/>
                  <a:sym typeface="Calibri"/>
                </a:rPr>
                <a:t>From 2000 to 2021 - Monthly</a:t>
              </a:r>
              <a:endParaRPr/>
            </a:p>
            <a:p>
              <a:pPr marL="0" marR="0" lvl="0" indent="0" algn="r" rtl="0">
                <a:lnSpc>
                  <a:spcPct val="140000"/>
                </a:lnSpc>
                <a:spcBef>
                  <a:spcPts val="0"/>
                </a:spcBef>
                <a:spcAft>
                  <a:spcPts val="0"/>
                </a:spcAft>
                <a:buNone/>
              </a:pPr>
              <a:endParaRPr sz="3200">
                <a:solidFill>
                  <a:schemeClr val="lt1"/>
                </a:solidFill>
                <a:latin typeface="Calibri"/>
                <a:ea typeface="Calibri"/>
                <a:cs typeface="Calibri"/>
                <a:sym typeface="Calibri"/>
              </a:endParaRPr>
            </a:p>
          </p:txBody>
        </p:sp>
      </p:grpSp>
      <p:sp>
        <p:nvSpPr>
          <p:cNvPr id="151" name="Google Shape;151;p4"/>
          <p:cNvSpPr txBox="1"/>
          <p:nvPr/>
        </p:nvSpPr>
        <p:spPr>
          <a:xfrm>
            <a:off x="12283303" y="2613853"/>
            <a:ext cx="4639153" cy="903068"/>
          </a:xfrm>
          <a:prstGeom prst="rect">
            <a:avLst/>
          </a:prstGeom>
          <a:noFill/>
          <a:ln>
            <a:noFill/>
          </a:ln>
        </p:spPr>
        <p:txBody>
          <a:bodyPr spcFirstLastPara="1" wrap="square" lIns="0" tIns="0" rIns="0" bIns="0" anchor="t" anchorCtr="0">
            <a:spAutoFit/>
          </a:bodyPr>
          <a:lstStyle/>
          <a:p>
            <a:pPr marL="0" marR="0" lvl="0" indent="0" algn="r" rtl="0">
              <a:lnSpc>
                <a:spcPct val="160000"/>
              </a:lnSpc>
              <a:spcBef>
                <a:spcPts val="0"/>
              </a:spcBef>
              <a:spcAft>
                <a:spcPts val="0"/>
              </a:spcAft>
              <a:buNone/>
            </a:pPr>
            <a:r>
              <a:rPr lang="en-US" sz="4800" b="1">
                <a:solidFill>
                  <a:schemeClr val="lt1"/>
                </a:solidFill>
                <a:latin typeface="Calibri"/>
                <a:ea typeface="Calibri"/>
                <a:cs typeface="Calibri"/>
                <a:sym typeface="Calibri"/>
              </a:rPr>
              <a:t>TOPIC SELECTED</a:t>
            </a:r>
            <a:endParaRPr sz="4800">
              <a:solidFill>
                <a:schemeClr val="lt1"/>
              </a:solidFill>
              <a:latin typeface="Calibri"/>
              <a:ea typeface="Calibri"/>
              <a:cs typeface="Calibri"/>
              <a:sym typeface="Calibri"/>
            </a:endParaRPr>
          </a:p>
        </p:txBody>
      </p:sp>
      <p:sp>
        <p:nvSpPr>
          <p:cNvPr id="152" name="Google Shape;152;p4"/>
          <p:cNvSpPr txBox="1"/>
          <p:nvPr/>
        </p:nvSpPr>
        <p:spPr>
          <a:xfrm>
            <a:off x="8342521" y="4684835"/>
            <a:ext cx="8698776" cy="3385542"/>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4400" b="1">
                <a:solidFill>
                  <a:schemeClr val="lt1"/>
                </a:solidFill>
                <a:latin typeface="Calibri"/>
                <a:ea typeface="Calibri"/>
                <a:cs typeface="Calibri"/>
                <a:sym typeface="Calibri"/>
              </a:rPr>
              <a:t>GTA Area housing/condo</a:t>
            </a:r>
            <a:endParaRPr/>
          </a:p>
          <a:p>
            <a:pPr marL="0" marR="0" lvl="0" indent="0" algn="r" rtl="0">
              <a:spcBef>
                <a:spcPts val="0"/>
              </a:spcBef>
              <a:spcAft>
                <a:spcPts val="0"/>
              </a:spcAft>
              <a:buNone/>
            </a:pPr>
            <a:r>
              <a:rPr lang="en-US" sz="4400" b="1">
                <a:solidFill>
                  <a:schemeClr val="lt1"/>
                </a:solidFill>
                <a:latin typeface="Calibri"/>
                <a:ea typeface="Calibri"/>
                <a:cs typeface="Calibri"/>
                <a:sym typeface="Calibri"/>
              </a:rPr>
              <a:t>price prediction</a:t>
            </a:r>
            <a:endParaRPr/>
          </a:p>
          <a:p>
            <a:pPr marL="0" marR="0" lvl="0" indent="0" algn="r" rtl="0">
              <a:spcBef>
                <a:spcPts val="0"/>
              </a:spcBef>
              <a:spcAft>
                <a:spcPts val="0"/>
              </a:spcAft>
              <a:buNone/>
            </a:pPr>
            <a:r>
              <a:rPr lang="en-US" sz="1800">
                <a:solidFill>
                  <a:schemeClr val="dk1"/>
                </a:solidFill>
                <a:latin typeface="Calibri"/>
                <a:ea typeface="Calibri"/>
                <a:cs typeface="Calibri"/>
                <a:sym typeface="Calibri"/>
              </a:rPr>
              <a:t>(</a:t>
            </a:r>
            <a:r>
              <a:rPr lang="en-US" sz="2000">
                <a:solidFill>
                  <a:schemeClr val="lt1"/>
                </a:solidFill>
                <a:latin typeface="Calibri"/>
                <a:ea typeface="Calibri"/>
                <a:cs typeface="Calibri"/>
                <a:sym typeface="Calibri"/>
              </a:rPr>
              <a:t>(maybe two similar cities comparison to predict potential crash of the price)</a:t>
            </a:r>
            <a:endParaRPr sz="4800">
              <a:solidFill>
                <a:schemeClr val="lt1"/>
              </a:solidFill>
              <a:latin typeface="Calibri"/>
              <a:ea typeface="Calibri"/>
              <a:cs typeface="Calibri"/>
              <a:sym typeface="Calibri"/>
            </a:endParaRPr>
          </a:p>
          <a:p>
            <a:pPr marL="0" marR="0" lvl="0" indent="0" algn="r" rtl="0">
              <a:spcBef>
                <a:spcPts val="0"/>
              </a:spcBef>
              <a:spcAft>
                <a:spcPts val="0"/>
              </a:spcAft>
              <a:buNone/>
            </a:pPr>
            <a:r>
              <a:rPr lang="en-US" sz="2000">
                <a:solidFill>
                  <a:schemeClr val="lt1"/>
                </a:solidFill>
                <a:latin typeface="Calibri"/>
                <a:ea typeface="Calibri"/>
                <a:cs typeface="Calibri"/>
                <a:sym typeface="Calibri"/>
              </a:rPr>
              <a:t>APIs to detect the volume flow in</a:t>
            </a:r>
            <a:endParaRPr sz="4800">
              <a:solidFill>
                <a:schemeClr val="lt1"/>
              </a:solidFill>
              <a:latin typeface="Calibri"/>
              <a:ea typeface="Calibri"/>
              <a:cs typeface="Calibri"/>
              <a:sym typeface="Calibri"/>
            </a:endParaRPr>
          </a:p>
          <a:p>
            <a:pPr marL="0" marR="0" lvl="0" indent="0" algn="l" rtl="0">
              <a:spcBef>
                <a:spcPts val="0"/>
              </a:spcBef>
              <a:spcAft>
                <a:spcPts val="0"/>
              </a:spcAft>
              <a:buNone/>
            </a:pPr>
            <a:br>
              <a:rPr lang="en-US" sz="4400">
                <a:solidFill>
                  <a:schemeClr val="dk1"/>
                </a:solidFill>
                <a:latin typeface="Calibri"/>
                <a:ea typeface="Calibri"/>
                <a:cs typeface="Calibri"/>
                <a:sym typeface="Calibri"/>
              </a:rPr>
            </a:br>
            <a:endParaRPr sz="4400" b="1">
              <a:solidFill>
                <a:schemeClr val="lt1"/>
              </a:solidFill>
              <a:latin typeface="Calibri"/>
              <a:ea typeface="Calibri"/>
              <a:cs typeface="Calibri"/>
              <a:sym typeface="Calibri"/>
            </a:endParaRPr>
          </a:p>
        </p:txBody>
      </p:sp>
      <p:sp>
        <p:nvSpPr>
          <p:cNvPr id="153" name="Google Shape;153;p4"/>
          <p:cNvSpPr txBox="1"/>
          <p:nvPr/>
        </p:nvSpPr>
        <p:spPr>
          <a:xfrm>
            <a:off x="12264253" y="618048"/>
            <a:ext cx="4639153" cy="2176780"/>
          </a:xfrm>
          <a:prstGeom prst="rect">
            <a:avLst/>
          </a:prstGeom>
          <a:noFill/>
          <a:ln>
            <a:noFill/>
          </a:ln>
        </p:spPr>
        <p:txBody>
          <a:bodyPr spcFirstLastPara="1" wrap="square" lIns="0" tIns="0" rIns="0" bIns="0" anchor="t" anchorCtr="0">
            <a:spAutoFit/>
          </a:bodyPr>
          <a:lstStyle/>
          <a:p>
            <a:pPr marL="0" marR="0" lvl="0" indent="0" algn="r" rtl="0">
              <a:lnSpc>
                <a:spcPct val="160000"/>
              </a:lnSpc>
              <a:spcBef>
                <a:spcPts val="0"/>
              </a:spcBef>
              <a:spcAft>
                <a:spcPts val="0"/>
              </a:spcAft>
              <a:buNone/>
            </a:pPr>
            <a:r>
              <a:rPr lang="en-US" sz="10400">
                <a:solidFill>
                  <a:srgbClr val="FFFFFF"/>
                </a:solidFill>
                <a:latin typeface="Arial"/>
                <a:ea typeface="Arial"/>
                <a:cs typeface="Arial"/>
                <a:sym typeface="Arial"/>
              </a:rPr>
              <a:t>Part  1</a:t>
            </a:r>
            <a:endParaRPr/>
          </a:p>
        </p:txBody>
      </p:sp>
      <p:cxnSp>
        <p:nvCxnSpPr>
          <p:cNvPr id="154" name="Google Shape;154;p4"/>
          <p:cNvCxnSpPr/>
          <p:nvPr/>
        </p:nvCxnSpPr>
        <p:spPr>
          <a:xfrm>
            <a:off x="10472808" y="4152900"/>
            <a:ext cx="6449648" cy="0"/>
          </a:xfrm>
          <a:prstGeom prst="straightConnector1">
            <a:avLst/>
          </a:prstGeom>
          <a:noFill/>
          <a:ln w="28575" cap="rnd" cmpd="sng">
            <a:solidFill>
              <a:srgbClr val="FFFFFF"/>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5"/>
          <p:cNvPicPr preferRelativeResize="0"/>
          <p:nvPr/>
        </p:nvPicPr>
        <p:blipFill rotWithShape="1">
          <a:blip r:embed="rId3">
            <a:alphaModFix/>
          </a:blip>
          <a:srcRect/>
          <a:stretch/>
        </p:blipFill>
        <p:spPr>
          <a:xfrm>
            <a:off x="-741582" y="1"/>
            <a:ext cx="19029581" cy="10286999"/>
          </a:xfrm>
          <a:prstGeom prst="rect">
            <a:avLst/>
          </a:prstGeom>
          <a:noFill/>
          <a:ln>
            <a:noFill/>
          </a:ln>
        </p:spPr>
      </p:pic>
      <p:pic>
        <p:nvPicPr>
          <p:cNvPr id="161" name="Google Shape;161;p5"/>
          <p:cNvPicPr preferRelativeResize="0"/>
          <p:nvPr/>
        </p:nvPicPr>
        <p:blipFill rotWithShape="1">
          <a:blip r:embed="rId4">
            <a:alphaModFix amt="61000"/>
          </a:blip>
          <a:srcRect l="13202" r="366"/>
          <a:stretch/>
        </p:blipFill>
        <p:spPr>
          <a:xfrm>
            <a:off x="12067906" y="-7440298"/>
            <a:ext cx="11455829" cy="12475684"/>
          </a:xfrm>
          <a:prstGeom prst="rect">
            <a:avLst/>
          </a:prstGeom>
          <a:noFill/>
          <a:ln>
            <a:noFill/>
          </a:ln>
        </p:spPr>
      </p:pic>
      <p:pic>
        <p:nvPicPr>
          <p:cNvPr id="162" name="Google Shape;162;p5"/>
          <p:cNvPicPr preferRelativeResize="0"/>
          <p:nvPr/>
        </p:nvPicPr>
        <p:blipFill rotWithShape="1">
          <a:blip r:embed="rId4">
            <a:alphaModFix amt="61000"/>
          </a:blip>
          <a:srcRect l="12837" b="38495"/>
          <a:stretch/>
        </p:blipFill>
        <p:spPr>
          <a:xfrm>
            <a:off x="-7127472" y="4717251"/>
            <a:ext cx="11455829" cy="7608638"/>
          </a:xfrm>
          <a:prstGeom prst="rect">
            <a:avLst/>
          </a:prstGeom>
          <a:noFill/>
          <a:ln>
            <a:noFill/>
          </a:ln>
        </p:spPr>
      </p:pic>
      <p:sp>
        <p:nvSpPr>
          <p:cNvPr id="163" name="Google Shape;163;p5"/>
          <p:cNvSpPr/>
          <p:nvPr/>
        </p:nvSpPr>
        <p:spPr>
          <a:xfrm rot="-5400000">
            <a:off x="2386180" y="2931582"/>
            <a:ext cx="4849257" cy="7183218"/>
          </a:xfrm>
          <a:custGeom>
            <a:avLst/>
            <a:gdLst/>
            <a:ahLst/>
            <a:cxnLst/>
            <a:rect l="l" t="t" r="r" b="b"/>
            <a:pathLst>
              <a:path w="5442488" h="8061973" extrusionOk="0">
                <a:moveTo>
                  <a:pt x="4680488" y="0"/>
                </a:moveTo>
                <a:lnTo>
                  <a:pt x="762000" y="0"/>
                </a:lnTo>
                <a:cubicBezTo>
                  <a:pt x="341630" y="0"/>
                  <a:pt x="0" y="341630"/>
                  <a:pt x="0" y="762000"/>
                </a:cubicBezTo>
                <a:lnTo>
                  <a:pt x="0" y="7299973"/>
                </a:lnTo>
                <a:cubicBezTo>
                  <a:pt x="0" y="7720343"/>
                  <a:pt x="341630" y="8061973"/>
                  <a:pt x="762000" y="8061973"/>
                </a:cubicBezTo>
                <a:lnTo>
                  <a:pt x="4680488" y="8061973"/>
                </a:lnTo>
                <a:cubicBezTo>
                  <a:pt x="5100858" y="8061973"/>
                  <a:pt x="5442488" y="7720343"/>
                  <a:pt x="5442488" y="7299973"/>
                </a:cubicBezTo>
                <a:lnTo>
                  <a:pt x="5442488" y="762000"/>
                </a:lnTo>
                <a:cubicBezTo>
                  <a:pt x="5442488" y="341630"/>
                  <a:pt x="5100858" y="0"/>
                  <a:pt x="4680488" y="0"/>
                </a:cubicBezTo>
                <a:close/>
              </a:path>
            </a:pathLst>
          </a:custGeom>
          <a:solidFill>
            <a:srgbClr val="642CC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5"/>
          <p:cNvSpPr/>
          <p:nvPr/>
        </p:nvSpPr>
        <p:spPr>
          <a:xfrm rot="-5400000">
            <a:off x="11052562" y="2931582"/>
            <a:ext cx="4849257" cy="7183218"/>
          </a:xfrm>
          <a:custGeom>
            <a:avLst/>
            <a:gdLst/>
            <a:ahLst/>
            <a:cxnLst/>
            <a:rect l="l" t="t" r="r" b="b"/>
            <a:pathLst>
              <a:path w="5442488" h="8061973" extrusionOk="0">
                <a:moveTo>
                  <a:pt x="4680488" y="0"/>
                </a:moveTo>
                <a:lnTo>
                  <a:pt x="762000" y="0"/>
                </a:lnTo>
                <a:cubicBezTo>
                  <a:pt x="341630" y="0"/>
                  <a:pt x="0" y="341630"/>
                  <a:pt x="0" y="762000"/>
                </a:cubicBezTo>
                <a:lnTo>
                  <a:pt x="0" y="7299973"/>
                </a:lnTo>
                <a:cubicBezTo>
                  <a:pt x="0" y="7720343"/>
                  <a:pt x="341630" y="8061973"/>
                  <a:pt x="762000" y="8061973"/>
                </a:cubicBezTo>
                <a:lnTo>
                  <a:pt x="4680488" y="8061973"/>
                </a:lnTo>
                <a:cubicBezTo>
                  <a:pt x="5100858" y="8061973"/>
                  <a:pt x="5442488" y="7720343"/>
                  <a:pt x="5442488" y="7299973"/>
                </a:cubicBezTo>
                <a:lnTo>
                  <a:pt x="5442488" y="762000"/>
                </a:lnTo>
                <a:cubicBezTo>
                  <a:pt x="5442488" y="341630"/>
                  <a:pt x="5100858" y="0"/>
                  <a:pt x="4680488" y="0"/>
                </a:cubicBezTo>
                <a:close/>
              </a:path>
            </a:pathLst>
          </a:custGeom>
          <a:solidFill>
            <a:srgbClr val="642C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txBox="1"/>
          <p:nvPr/>
        </p:nvSpPr>
        <p:spPr>
          <a:xfrm>
            <a:off x="1797079" y="5969992"/>
            <a:ext cx="5760900" cy="3201600"/>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Clr>
                <a:srgbClr val="FFFFFF"/>
              </a:buClr>
              <a:buSzPts val="2800"/>
              <a:buFont typeface="Calibri"/>
              <a:buChar char="-"/>
            </a:pPr>
            <a:r>
              <a:rPr lang="en-US" sz="2800">
                <a:solidFill>
                  <a:srgbClr val="FFFFFF"/>
                </a:solidFill>
                <a:latin typeface="Calibri"/>
                <a:ea typeface="Calibri"/>
                <a:cs typeface="Calibri"/>
                <a:sym typeface="Calibri"/>
              </a:rPr>
              <a:t>Level of Difficulty and Possibility on Data Collecting</a:t>
            </a:r>
            <a:endParaRPr/>
          </a:p>
          <a:p>
            <a:pPr marL="457200" marR="0" lvl="0" indent="-457200" algn="l" rtl="0">
              <a:lnSpc>
                <a:spcPct val="130000"/>
              </a:lnSpc>
              <a:spcBef>
                <a:spcPts val="0"/>
              </a:spcBef>
              <a:spcAft>
                <a:spcPts val="0"/>
              </a:spcAft>
              <a:buClr>
                <a:srgbClr val="FFFFFF"/>
              </a:buClr>
              <a:buSzPts val="2800"/>
              <a:buFont typeface="Calibri"/>
              <a:buChar char="-"/>
            </a:pPr>
            <a:r>
              <a:rPr lang="en-US" sz="2800">
                <a:solidFill>
                  <a:srgbClr val="FFFFFF"/>
                </a:solidFill>
                <a:latin typeface="Calibri"/>
                <a:ea typeface="Calibri"/>
                <a:cs typeface="Calibri"/>
                <a:sym typeface="Calibri"/>
              </a:rPr>
              <a:t>Time Limit on Researching</a:t>
            </a:r>
            <a:endParaRPr/>
          </a:p>
          <a:p>
            <a:pPr marL="457200" marR="0" lvl="0" indent="-457200" algn="l" rtl="0">
              <a:lnSpc>
                <a:spcPct val="130000"/>
              </a:lnSpc>
              <a:spcBef>
                <a:spcPts val="0"/>
              </a:spcBef>
              <a:spcAft>
                <a:spcPts val="0"/>
              </a:spcAft>
              <a:buClr>
                <a:srgbClr val="FFFFFF"/>
              </a:buClr>
              <a:buSzPts val="2800"/>
              <a:buFont typeface="Calibri"/>
              <a:buChar char="-"/>
            </a:pPr>
            <a:r>
              <a:rPr lang="en-US" sz="2800">
                <a:solidFill>
                  <a:srgbClr val="FFFFFF"/>
                </a:solidFill>
                <a:latin typeface="Calibri"/>
                <a:ea typeface="Calibri"/>
                <a:cs typeface="Calibri"/>
                <a:sym typeface="Calibri"/>
              </a:rPr>
              <a:t>Degree of Completion Evaluation</a:t>
            </a:r>
            <a:endParaRPr/>
          </a:p>
          <a:p>
            <a:pPr marL="457200" marR="0" lvl="0" indent="-457200" algn="l" rtl="0">
              <a:lnSpc>
                <a:spcPct val="130000"/>
              </a:lnSpc>
              <a:spcBef>
                <a:spcPts val="0"/>
              </a:spcBef>
              <a:spcAft>
                <a:spcPts val="0"/>
              </a:spcAft>
              <a:buClr>
                <a:srgbClr val="FFFFFF"/>
              </a:buClr>
              <a:buSzPts val="2800"/>
              <a:buFont typeface="Calibri"/>
              <a:buChar char="-"/>
            </a:pPr>
            <a:r>
              <a:rPr lang="en-US" sz="2800">
                <a:solidFill>
                  <a:srgbClr val="FFFFFF"/>
                </a:solidFill>
                <a:latin typeface="Calibri"/>
                <a:ea typeface="Calibri"/>
                <a:cs typeface="Calibri"/>
                <a:sym typeface="Calibri"/>
              </a:rPr>
              <a:t>Technical Application</a:t>
            </a:r>
            <a:endParaRPr/>
          </a:p>
          <a:p>
            <a:pPr marL="457200" marR="0" lvl="0" indent="-292100" algn="l" rtl="0">
              <a:lnSpc>
                <a:spcPct val="140000"/>
              </a:lnSpc>
              <a:spcBef>
                <a:spcPts val="0"/>
              </a:spcBef>
              <a:spcAft>
                <a:spcPts val="0"/>
              </a:spcAft>
              <a:buClr>
                <a:schemeClr val="dk1"/>
              </a:buClr>
              <a:buSzPts val="2600"/>
              <a:buFont typeface="Calibri"/>
              <a:buNone/>
            </a:pPr>
            <a:endParaRPr sz="2600">
              <a:solidFill>
                <a:srgbClr val="FFFFFF"/>
              </a:solidFill>
              <a:latin typeface="Calibri"/>
              <a:ea typeface="Calibri"/>
              <a:cs typeface="Calibri"/>
              <a:sym typeface="Calibri"/>
            </a:endParaRPr>
          </a:p>
        </p:txBody>
      </p:sp>
      <p:sp>
        <p:nvSpPr>
          <p:cNvPr id="166" name="Google Shape;166;p5"/>
          <p:cNvSpPr txBox="1"/>
          <p:nvPr/>
        </p:nvSpPr>
        <p:spPr>
          <a:xfrm>
            <a:off x="10459215" y="5969992"/>
            <a:ext cx="6437700" cy="2672100"/>
          </a:xfrm>
          <a:prstGeom prst="rect">
            <a:avLst/>
          </a:prstGeom>
          <a:noFill/>
          <a:ln>
            <a:noFill/>
          </a:ln>
        </p:spPr>
        <p:txBody>
          <a:bodyPr spcFirstLastPara="1" wrap="square" lIns="0" tIns="0" rIns="0" bIns="0" anchor="t" anchorCtr="0">
            <a:spAutoFit/>
          </a:bodyPr>
          <a:lstStyle/>
          <a:p>
            <a:pPr marL="457200" marR="0" lvl="0" indent="-457200" algn="l" rtl="0">
              <a:lnSpc>
                <a:spcPct val="130000"/>
              </a:lnSpc>
              <a:spcBef>
                <a:spcPts val="0"/>
              </a:spcBef>
              <a:spcAft>
                <a:spcPts val="0"/>
              </a:spcAft>
              <a:buClr>
                <a:srgbClr val="FFFFFF"/>
              </a:buClr>
              <a:buSzPts val="2800"/>
              <a:buFont typeface="Calibri"/>
              <a:buChar char="-"/>
            </a:pPr>
            <a:r>
              <a:rPr lang="en-US" sz="2800">
                <a:solidFill>
                  <a:srgbClr val="FFFFFF"/>
                </a:solidFill>
                <a:latin typeface="Calibri"/>
                <a:ea typeface="Calibri"/>
                <a:cs typeface="Calibri"/>
                <a:sym typeface="Calibri"/>
              </a:rPr>
              <a:t>Economical: Index of Wealth Level</a:t>
            </a:r>
            <a:endParaRPr/>
          </a:p>
          <a:p>
            <a:pPr marL="457200" marR="0" lvl="0" indent="-457200" algn="l" rtl="0">
              <a:lnSpc>
                <a:spcPct val="130000"/>
              </a:lnSpc>
              <a:spcBef>
                <a:spcPts val="0"/>
              </a:spcBef>
              <a:spcAft>
                <a:spcPts val="0"/>
              </a:spcAft>
              <a:buClr>
                <a:srgbClr val="FFFFFF"/>
              </a:buClr>
              <a:buSzPts val="2800"/>
              <a:buFont typeface="Calibri"/>
              <a:buChar char="-"/>
            </a:pPr>
            <a:r>
              <a:rPr lang="en-US" sz="2800">
                <a:solidFill>
                  <a:srgbClr val="FFFFFF"/>
                </a:solidFill>
                <a:latin typeface="Calibri"/>
                <a:ea typeface="Calibri"/>
                <a:cs typeface="Calibri"/>
                <a:sym typeface="Calibri"/>
              </a:rPr>
              <a:t>Individuals: Reference on Buy/Sell Decisions</a:t>
            </a:r>
            <a:endParaRPr/>
          </a:p>
          <a:p>
            <a:pPr marL="457200" marR="0" lvl="0" indent="-457200" algn="l" rtl="0">
              <a:lnSpc>
                <a:spcPct val="130000"/>
              </a:lnSpc>
              <a:spcBef>
                <a:spcPts val="0"/>
              </a:spcBef>
              <a:spcAft>
                <a:spcPts val="0"/>
              </a:spcAft>
              <a:buClr>
                <a:srgbClr val="FFFFFF"/>
              </a:buClr>
              <a:buSzPts val="2800"/>
              <a:buFont typeface="Calibri"/>
              <a:buChar char="-"/>
            </a:pPr>
            <a:r>
              <a:rPr lang="en-US" sz="2800">
                <a:solidFill>
                  <a:srgbClr val="FFFFFF"/>
                </a:solidFill>
                <a:latin typeface="Calibri"/>
                <a:ea typeface="Calibri"/>
                <a:cs typeface="Calibri"/>
                <a:sym typeface="Calibri"/>
              </a:rPr>
              <a:t>Government: A Tool to Control Real Estate Market </a:t>
            </a:r>
            <a:endParaRPr/>
          </a:p>
        </p:txBody>
      </p:sp>
      <p:sp>
        <p:nvSpPr>
          <p:cNvPr id="167" name="Google Shape;167;p5"/>
          <p:cNvSpPr txBox="1"/>
          <p:nvPr/>
        </p:nvSpPr>
        <p:spPr>
          <a:xfrm>
            <a:off x="1908678" y="4545801"/>
            <a:ext cx="5804260" cy="70961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a:solidFill>
                  <a:srgbClr val="FFFFFF"/>
                </a:solidFill>
                <a:latin typeface="Calibri"/>
                <a:ea typeface="Calibri"/>
                <a:cs typeface="Calibri"/>
                <a:sym typeface="Calibri"/>
              </a:rPr>
              <a:t>Reasons of Topic Selected</a:t>
            </a:r>
            <a:endParaRPr/>
          </a:p>
        </p:txBody>
      </p:sp>
      <p:sp>
        <p:nvSpPr>
          <p:cNvPr id="168" name="Google Shape;168;p5"/>
          <p:cNvSpPr txBox="1"/>
          <p:nvPr/>
        </p:nvSpPr>
        <p:spPr>
          <a:xfrm>
            <a:off x="10675329" y="4545801"/>
            <a:ext cx="5297041" cy="70961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a:solidFill>
                  <a:srgbClr val="FFFFFF"/>
                </a:solidFill>
                <a:latin typeface="Calibri"/>
                <a:ea typeface="Calibri"/>
                <a:cs typeface="Calibri"/>
                <a:sym typeface="Calibri"/>
              </a:rPr>
              <a:t>Significance of the Topic</a:t>
            </a:r>
            <a:endParaRPr/>
          </a:p>
        </p:txBody>
      </p:sp>
      <p:sp>
        <p:nvSpPr>
          <p:cNvPr id="169" name="Google Shape;169;p5"/>
          <p:cNvSpPr txBox="1"/>
          <p:nvPr/>
        </p:nvSpPr>
        <p:spPr>
          <a:xfrm>
            <a:off x="4964150" y="1047750"/>
            <a:ext cx="8359700" cy="154305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9000" b="1">
                <a:solidFill>
                  <a:srgbClr val="642CC1"/>
                </a:solidFill>
                <a:latin typeface="Calibri"/>
                <a:ea typeface="Calibri"/>
                <a:cs typeface="Calibri"/>
                <a:sym typeface="Calibri"/>
              </a:rPr>
              <a:t>Background</a:t>
            </a:r>
            <a:endParaRPr/>
          </a:p>
        </p:txBody>
      </p:sp>
      <p:pic>
        <p:nvPicPr>
          <p:cNvPr id="170" name="Google Shape;170;p5"/>
          <p:cNvPicPr preferRelativeResize="0"/>
          <p:nvPr/>
        </p:nvPicPr>
        <p:blipFill rotWithShape="1">
          <a:blip r:embed="rId5">
            <a:alphaModFix/>
          </a:blip>
          <a:srcRect l="16204" b="9668"/>
          <a:stretch/>
        </p:blipFill>
        <p:spPr>
          <a:xfrm rot="-10721934">
            <a:off x="-2507664" y="-98279"/>
            <a:ext cx="6800258" cy="3540103"/>
          </a:xfrm>
          <a:prstGeom prst="rect">
            <a:avLst/>
          </a:prstGeom>
          <a:noFill/>
          <a:ln>
            <a:noFill/>
          </a:ln>
        </p:spPr>
      </p:pic>
      <p:pic>
        <p:nvPicPr>
          <p:cNvPr id="171" name="Google Shape;171;p5"/>
          <p:cNvPicPr preferRelativeResize="0"/>
          <p:nvPr/>
        </p:nvPicPr>
        <p:blipFill rotWithShape="1">
          <a:blip r:embed="rId5">
            <a:alphaModFix/>
          </a:blip>
          <a:srcRect l="16204" b="9668"/>
          <a:stretch/>
        </p:blipFill>
        <p:spPr>
          <a:xfrm rot="-265413">
            <a:off x="14395692" y="7236825"/>
            <a:ext cx="6800258" cy="3540103"/>
          </a:xfrm>
          <a:prstGeom prst="rect">
            <a:avLst/>
          </a:prstGeom>
          <a:noFill/>
          <a:ln>
            <a:noFill/>
          </a:ln>
        </p:spPr>
      </p:pic>
      <p:sp>
        <p:nvSpPr>
          <p:cNvPr id="172" name="Google Shape;172;p5"/>
          <p:cNvSpPr/>
          <p:nvPr/>
        </p:nvSpPr>
        <p:spPr>
          <a:xfrm rot="10800000">
            <a:off x="1779580" y="5785385"/>
            <a:ext cx="6062456" cy="39545"/>
          </a:xfrm>
          <a:custGeom>
            <a:avLst/>
            <a:gdLst/>
            <a:ahLst/>
            <a:cxnLst/>
            <a:rect l="l" t="t" r="r" b="b"/>
            <a:pathLst>
              <a:path w="10708270" h="69850" extrusionOk="0">
                <a:moveTo>
                  <a:pt x="10417441" y="0"/>
                </a:moveTo>
                <a:lnTo>
                  <a:pt x="0" y="0"/>
                </a:lnTo>
                <a:lnTo>
                  <a:pt x="0" y="69850"/>
                </a:lnTo>
                <a:lnTo>
                  <a:pt x="10708270" y="69850"/>
                </a:lnTo>
                <a:lnTo>
                  <a:pt x="10708270" y="0"/>
                </a:lnTo>
                <a:close/>
              </a:path>
            </a:pathLst>
          </a:custGeom>
          <a:solidFill>
            <a:srgbClr val="FFFFFF"/>
          </a:solidFill>
          <a:ln>
            <a:noFill/>
          </a:ln>
        </p:spPr>
      </p:sp>
      <p:sp>
        <p:nvSpPr>
          <p:cNvPr id="173" name="Google Shape;173;p5"/>
          <p:cNvSpPr/>
          <p:nvPr/>
        </p:nvSpPr>
        <p:spPr>
          <a:xfrm rot="10800000">
            <a:off x="10445962" y="5785385"/>
            <a:ext cx="6062456" cy="39545"/>
          </a:xfrm>
          <a:custGeom>
            <a:avLst/>
            <a:gdLst/>
            <a:ahLst/>
            <a:cxnLst/>
            <a:rect l="l" t="t" r="r" b="b"/>
            <a:pathLst>
              <a:path w="10708270" h="69850" extrusionOk="0">
                <a:moveTo>
                  <a:pt x="10417441" y="0"/>
                </a:moveTo>
                <a:lnTo>
                  <a:pt x="0" y="0"/>
                </a:lnTo>
                <a:lnTo>
                  <a:pt x="0" y="69850"/>
                </a:lnTo>
                <a:lnTo>
                  <a:pt x="10708270" y="69850"/>
                </a:lnTo>
                <a:lnTo>
                  <a:pt x="10708270" y="0"/>
                </a:lnTo>
                <a:close/>
              </a:path>
            </a:pathLst>
          </a:custGeom>
          <a:solidFill>
            <a:srgbClr val="FFFFFF"/>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6"/>
          <p:cNvPicPr preferRelativeResize="0"/>
          <p:nvPr/>
        </p:nvPicPr>
        <p:blipFill rotWithShape="1">
          <a:blip r:embed="rId3">
            <a:alphaModFix/>
          </a:blip>
          <a:srcRect/>
          <a:stretch/>
        </p:blipFill>
        <p:spPr>
          <a:xfrm>
            <a:off x="-139461" y="-78447"/>
            <a:ext cx="18566924" cy="10443892"/>
          </a:xfrm>
          <a:prstGeom prst="rect">
            <a:avLst/>
          </a:prstGeom>
          <a:noFill/>
          <a:ln>
            <a:noFill/>
          </a:ln>
        </p:spPr>
      </p:pic>
      <p:grpSp>
        <p:nvGrpSpPr>
          <p:cNvPr id="179" name="Google Shape;179;p6"/>
          <p:cNvGrpSpPr/>
          <p:nvPr/>
        </p:nvGrpSpPr>
        <p:grpSpPr>
          <a:xfrm>
            <a:off x="3680800" y="0"/>
            <a:ext cx="10926401" cy="6887049"/>
            <a:chOff x="3680800" y="0"/>
            <a:chExt cx="10926401" cy="6887049"/>
          </a:xfrm>
        </p:grpSpPr>
        <p:pic>
          <p:nvPicPr>
            <p:cNvPr id="180" name="Google Shape;180;p6"/>
            <p:cNvPicPr preferRelativeResize="0"/>
            <p:nvPr/>
          </p:nvPicPr>
          <p:blipFill rotWithShape="1">
            <a:blip r:embed="rId4">
              <a:alphaModFix/>
            </a:blip>
            <a:srcRect t="7252" r="1262"/>
            <a:stretch/>
          </p:blipFill>
          <p:spPr>
            <a:xfrm>
              <a:off x="3680800" y="0"/>
              <a:ext cx="10926401" cy="5746524"/>
            </a:xfrm>
            <a:prstGeom prst="rect">
              <a:avLst/>
            </a:prstGeom>
            <a:noFill/>
            <a:ln>
              <a:noFill/>
            </a:ln>
          </p:spPr>
        </p:pic>
        <p:sp>
          <p:nvSpPr>
            <p:cNvPr id="181" name="Google Shape;181;p6"/>
            <p:cNvSpPr txBox="1"/>
            <p:nvPr/>
          </p:nvSpPr>
          <p:spPr>
            <a:xfrm>
              <a:off x="6528725" y="6148149"/>
              <a:ext cx="4639200" cy="7389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Clr>
                  <a:schemeClr val="lt1"/>
                </a:buClr>
                <a:buSzPts val="4800"/>
                <a:buFont typeface="Calibri"/>
                <a:buNone/>
              </a:pPr>
              <a:r>
                <a:rPr lang="en-US" sz="4800" b="1">
                  <a:solidFill>
                    <a:schemeClr val="lt1"/>
                  </a:solidFill>
                  <a:latin typeface="Calibri"/>
                  <a:ea typeface="Calibri"/>
                  <a:cs typeface="Calibri"/>
                  <a:sym typeface="Calibri"/>
                </a:rPr>
                <a:t>Condo Unit</a:t>
              </a:r>
              <a:endParaRPr sz="4800">
                <a:solidFill>
                  <a:schemeClr val="lt1"/>
                </a:solidFill>
                <a:latin typeface="Calibri"/>
                <a:ea typeface="Calibri"/>
                <a:cs typeface="Calibri"/>
                <a:sym typeface="Calibri"/>
              </a:endParaRPr>
            </a:p>
          </p:txBody>
        </p:sp>
      </p:grpSp>
      <p:sp>
        <p:nvSpPr>
          <p:cNvPr id="182" name="Google Shape;182;p6"/>
          <p:cNvSpPr txBox="1"/>
          <p:nvPr/>
        </p:nvSpPr>
        <p:spPr>
          <a:xfrm>
            <a:off x="1603450" y="7654625"/>
            <a:ext cx="4659000" cy="7389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Clr>
                <a:schemeClr val="lt1"/>
              </a:buClr>
              <a:buSzPts val="4800"/>
              <a:buFont typeface="Calibri"/>
              <a:buNone/>
            </a:pPr>
            <a:r>
              <a:rPr lang="en-US" sz="4800" b="1">
                <a:solidFill>
                  <a:schemeClr val="lt1"/>
                </a:solidFill>
                <a:latin typeface="Calibri"/>
                <a:ea typeface="Calibri"/>
                <a:cs typeface="Calibri"/>
                <a:sym typeface="Calibri"/>
              </a:rPr>
              <a:t>Year 2000: $200k </a:t>
            </a:r>
            <a:endParaRPr sz="4800">
              <a:solidFill>
                <a:schemeClr val="lt1"/>
              </a:solidFill>
              <a:latin typeface="Calibri"/>
              <a:ea typeface="Calibri"/>
              <a:cs typeface="Calibri"/>
              <a:sym typeface="Calibri"/>
            </a:endParaRPr>
          </a:p>
        </p:txBody>
      </p:sp>
      <p:sp>
        <p:nvSpPr>
          <p:cNvPr id="183" name="Google Shape;183;p6"/>
          <p:cNvSpPr txBox="1"/>
          <p:nvPr/>
        </p:nvSpPr>
        <p:spPr>
          <a:xfrm>
            <a:off x="11415400" y="7654625"/>
            <a:ext cx="2858400" cy="7389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Clr>
                <a:schemeClr val="lt1"/>
              </a:buClr>
              <a:buSzPts val="4800"/>
              <a:buFont typeface="Calibri"/>
              <a:buNone/>
            </a:pPr>
            <a:r>
              <a:rPr lang="en-US" sz="4800" b="1">
                <a:solidFill>
                  <a:schemeClr val="lt1"/>
                </a:solidFill>
                <a:latin typeface="Calibri"/>
                <a:ea typeface="Calibri"/>
                <a:cs typeface="Calibri"/>
                <a:sym typeface="Calibri"/>
              </a:rPr>
              <a:t>Year 2020:  </a:t>
            </a:r>
            <a:endParaRPr sz="4800">
              <a:solidFill>
                <a:schemeClr val="lt1"/>
              </a:solidFill>
              <a:latin typeface="Calibri"/>
              <a:ea typeface="Calibri"/>
              <a:cs typeface="Calibri"/>
              <a:sym typeface="Calibri"/>
            </a:endParaRPr>
          </a:p>
        </p:txBody>
      </p:sp>
      <p:grpSp>
        <p:nvGrpSpPr>
          <p:cNvPr id="184" name="Google Shape;184;p6"/>
          <p:cNvGrpSpPr/>
          <p:nvPr/>
        </p:nvGrpSpPr>
        <p:grpSpPr>
          <a:xfrm>
            <a:off x="13363870" y="6593225"/>
            <a:ext cx="4518780" cy="2861700"/>
            <a:chOff x="13363870" y="6593225"/>
            <a:chExt cx="4518780" cy="2861700"/>
          </a:xfrm>
        </p:grpSpPr>
        <p:pic>
          <p:nvPicPr>
            <p:cNvPr id="185" name="Google Shape;185;p6"/>
            <p:cNvPicPr preferRelativeResize="0"/>
            <p:nvPr/>
          </p:nvPicPr>
          <p:blipFill rotWithShape="1">
            <a:blip r:embed="rId5">
              <a:alphaModFix/>
            </a:blip>
            <a:srcRect/>
            <a:stretch/>
          </p:blipFill>
          <p:spPr>
            <a:xfrm>
              <a:off x="13363870" y="6593225"/>
              <a:ext cx="3862600" cy="2861700"/>
            </a:xfrm>
            <a:prstGeom prst="rect">
              <a:avLst/>
            </a:prstGeom>
            <a:noFill/>
            <a:ln>
              <a:noFill/>
            </a:ln>
          </p:spPr>
        </p:pic>
        <p:sp>
          <p:nvSpPr>
            <p:cNvPr id="186" name="Google Shape;186;p6"/>
            <p:cNvSpPr txBox="1"/>
            <p:nvPr/>
          </p:nvSpPr>
          <p:spPr>
            <a:xfrm>
              <a:off x="16286050" y="7469975"/>
              <a:ext cx="1596600" cy="11082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Clr>
                  <a:srgbClr val="F1C232"/>
                </a:buClr>
                <a:buSzPts val="7200"/>
                <a:buFont typeface="Calibri"/>
                <a:buNone/>
              </a:pPr>
              <a:r>
                <a:rPr lang="en-US" sz="7200" b="1">
                  <a:solidFill>
                    <a:srgbClr val="F1C232"/>
                  </a:solidFill>
                  <a:latin typeface="Calibri"/>
                  <a:ea typeface="Calibri"/>
                  <a:cs typeface="Calibri"/>
                  <a:sym typeface="Calibri"/>
                </a:rPr>
                <a:t>2M  </a:t>
              </a:r>
              <a:endParaRPr sz="7200">
                <a:solidFill>
                  <a:srgbClr val="F1C232"/>
                </a:solidFill>
                <a:latin typeface="Calibri"/>
                <a:ea typeface="Calibri"/>
                <a:cs typeface="Calibri"/>
                <a:sym typeface="Calibri"/>
              </a:endParaRPr>
            </a:p>
          </p:txBody>
        </p:sp>
      </p:grpSp>
      <p:sp>
        <p:nvSpPr>
          <p:cNvPr id="187" name="Google Shape;187;p6"/>
          <p:cNvSpPr txBox="1"/>
          <p:nvPr/>
        </p:nvSpPr>
        <p:spPr>
          <a:xfrm>
            <a:off x="8428675" y="7654625"/>
            <a:ext cx="820500" cy="73890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Clr>
                <a:schemeClr val="lt1"/>
              </a:buClr>
              <a:buSzPts val="4800"/>
              <a:buFont typeface="Calibri"/>
              <a:buNone/>
            </a:pPr>
            <a:r>
              <a:rPr lang="en-US" sz="4800" b="1">
                <a:solidFill>
                  <a:schemeClr val="lt1"/>
                </a:solidFill>
                <a:latin typeface="Calibri"/>
                <a:ea typeface="Calibri"/>
                <a:cs typeface="Calibri"/>
                <a:sym typeface="Calibri"/>
              </a:rPr>
              <a:t>→ </a:t>
            </a:r>
            <a:endParaRPr sz="4800">
              <a:solidFill>
                <a:schemeClr val="lt1"/>
              </a:solidFill>
              <a:latin typeface="Calibri"/>
              <a:ea typeface="Calibri"/>
              <a:cs typeface="Calibri"/>
              <a:sym typeface="Calibri"/>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
                                        </p:tgtEl>
                                        <p:attrNameLst>
                                          <p:attrName>style.visibility</p:attrName>
                                        </p:attrNameLst>
                                      </p:cBhvr>
                                      <p:to>
                                        <p:strVal val="visible"/>
                                      </p:to>
                                    </p:set>
                                    <p:animEffect transition="in" filter="fade">
                                      <p:cBhvr>
                                        <p:cTn id="12" dur="1000"/>
                                        <p:tgtEl>
                                          <p:spTgt spid="1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7"/>
                                        </p:tgtEl>
                                        <p:attrNameLst>
                                          <p:attrName>style.visibility</p:attrName>
                                        </p:attrNameLst>
                                      </p:cBhvr>
                                      <p:to>
                                        <p:strVal val="visible"/>
                                      </p:to>
                                    </p:set>
                                    <p:animEffect transition="in" filter="fade">
                                      <p:cBhvr>
                                        <p:cTn id="17" dur="1000"/>
                                        <p:tgtEl>
                                          <p:spTgt spid="18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3"/>
                                        </p:tgtEl>
                                        <p:attrNameLst>
                                          <p:attrName>style.visibility</p:attrName>
                                        </p:attrNameLst>
                                      </p:cBhvr>
                                      <p:to>
                                        <p:strVal val="visible"/>
                                      </p:to>
                                    </p:set>
                                    <p:animEffect transition="in" filter="fade">
                                      <p:cBhvr>
                                        <p:cTn id="22" dur="1000"/>
                                        <p:tgtEl>
                                          <p:spTgt spid="18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4"/>
                                        </p:tgtEl>
                                        <p:attrNameLst>
                                          <p:attrName>style.visibility</p:attrName>
                                        </p:attrNameLst>
                                      </p:cBhvr>
                                      <p:to>
                                        <p:strVal val="visible"/>
                                      </p:to>
                                    </p:set>
                                    <p:animEffect transition="in" filter="fade">
                                      <p:cBhvr>
                                        <p:cTn id="27" dur="10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7"/>
          <p:cNvPicPr preferRelativeResize="0"/>
          <p:nvPr/>
        </p:nvPicPr>
        <p:blipFill rotWithShape="1">
          <a:blip r:embed="rId3">
            <a:alphaModFix/>
          </a:blip>
          <a:srcRect/>
          <a:stretch/>
        </p:blipFill>
        <p:spPr>
          <a:xfrm>
            <a:off x="-139461" y="-78447"/>
            <a:ext cx="18566924" cy="10443892"/>
          </a:xfrm>
          <a:prstGeom prst="rect">
            <a:avLst/>
          </a:prstGeom>
          <a:noFill/>
          <a:ln>
            <a:noFill/>
          </a:ln>
        </p:spPr>
      </p:pic>
      <p:pic>
        <p:nvPicPr>
          <p:cNvPr id="193" name="Google Shape;193;p7"/>
          <p:cNvPicPr preferRelativeResize="0"/>
          <p:nvPr/>
        </p:nvPicPr>
        <p:blipFill rotWithShape="1">
          <a:blip r:embed="rId4">
            <a:alphaModFix/>
          </a:blip>
          <a:srcRect/>
          <a:stretch/>
        </p:blipFill>
        <p:spPr>
          <a:xfrm>
            <a:off x="3638475" y="0"/>
            <a:ext cx="10287000" cy="10287000"/>
          </a:xfrm>
          <a:prstGeom prst="rect">
            <a:avLst/>
          </a:prstGeom>
          <a:noFill/>
          <a:ln>
            <a:noFill/>
          </a:ln>
        </p:spPr>
      </p:pic>
      <p:sp>
        <p:nvSpPr>
          <p:cNvPr id="194" name="Google Shape;194;p7"/>
          <p:cNvSpPr txBox="1"/>
          <p:nvPr/>
        </p:nvSpPr>
        <p:spPr>
          <a:xfrm>
            <a:off x="7303675" y="94025"/>
            <a:ext cx="1986600" cy="7389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Clr>
                <a:schemeClr val="lt1"/>
              </a:buClr>
              <a:buSzPts val="4800"/>
              <a:buFont typeface="Calibri"/>
              <a:buNone/>
            </a:pPr>
            <a:r>
              <a:rPr lang="en-US" sz="4800" b="1">
                <a:solidFill>
                  <a:schemeClr val="lt1"/>
                </a:solidFill>
                <a:latin typeface="Calibri"/>
                <a:ea typeface="Calibri"/>
                <a:cs typeface="Calibri"/>
                <a:sym typeface="Calibri"/>
              </a:rPr>
              <a:t>Sell??? </a:t>
            </a:r>
            <a:endParaRPr sz="4800">
              <a:solidFill>
                <a:schemeClr val="lt1"/>
              </a:solidFill>
              <a:latin typeface="Calibri"/>
              <a:ea typeface="Calibri"/>
              <a:cs typeface="Calibri"/>
              <a:sym typeface="Calibri"/>
            </a:endParaRPr>
          </a:p>
        </p:txBody>
      </p:sp>
      <p:sp>
        <p:nvSpPr>
          <p:cNvPr id="195" name="Google Shape;195;p7"/>
          <p:cNvSpPr txBox="1"/>
          <p:nvPr/>
        </p:nvSpPr>
        <p:spPr>
          <a:xfrm>
            <a:off x="9372375" y="832925"/>
            <a:ext cx="2552700" cy="7389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Clr>
                <a:schemeClr val="lt1"/>
              </a:buClr>
              <a:buSzPts val="4800"/>
              <a:buFont typeface="Calibri"/>
              <a:buNone/>
            </a:pPr>
            <a:r>
              <a:rPr lang="en-US" sz="4800" b="1">
                <a:solidFill>
                  <a:schemeClr val="lt1"/>
                </a:solidFill>
                <a:latin typeface="Calibri"/>
                <a:ea typeface="Calibri"/>
                <a:cs typeface="Calibri"/>
                <a:sym typeface="Calibri"/>
              </a:rPr>
              <a:t>Buy in??? </a:t>
            </a:r>
            <a:endParaRPr sz="4800">
              <a:solidFill>
                <a:schemeClr val="lt1"/>
              </a:solidFill>
              <a:latin typeface="Calibri"/>
              <a:ea typeface="Calibri"/>
              <a:cs typeface="Calibri"/>
              <a:sym typeface="Calibri"/>
            </a:endParaRPr>
          </a:p>
        </p:txBody>
      </p:sp>
      <p:sp>
        <p:nvSpPr>
          <p:cNvPr id="196" name="Google Shape;196;p7"/>
          <p:cNvSpPr txBox="1"/>
          <p:nvPr/>
        </p:nvSpPr>
        <p:spPr>
          <a:xfrm>
            <a:off x="3788925" y="1939500"/>
            <a:ext cx="6404100" cy="7389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Clr>
                <a:schemeClr val="lt1"/>
              </a:buClr>
              <a:buSzPts val="4800"/>
              <a:buFont typeface="Calibri"/>
              <a:buNone/>
            </a:pPr>
            <a:r>
              <a:rPr lang="en-US" sz="4800" b="1">
                <a:solidFill>
                  <a:schemeClr val="lt1"/>
                </a:solidFill>
                <a:latin typeface="Calibri"/>
                <a:ea typeface="Calibri"/>
                <a:cs typeface="Calibri"/>
                <a:sym typeface="Calibri"/>
              </a:rPr>
              <a:t>Price in the future??? </a:t>
            </a:r>
            <a:endParaRPr sz="4800">
              <a:solidFill>
                <a:schemeClr val="lt1"/>
              </a:solidFill>
              <a:latin typeface="Calibri"/>
              <a:ea typeface="Calibri"/>
              <a:cs typeface="Calibri"/>
              <a:sym typeface="Calibri"/>
            </a:endParaRPr>
          </a:p>
        </p:txBody>
      </p:sp>
      <p:pic>
        <p:nvPicPr>
          <p:cNvPr id="197" name="Google Shape;197;p7"/>
          <p:cNvPicPr preferRelativeResize="0"/>
          <p:nvPr/>
        </p:nvPicPr>
        <p:blipFill rotWithShape="1">
          <a:blip r:embed="rId5">
            <a:alphaModFix/>
          </a:blip>
          <a:srcRect/>
          <a:stretch/>
        </p:blipFill>
        <p:spPr>
          <a:xfrm>
            <a:off x="-139450" y="-78450"/>
            <a:ext cx="18566898" cy="104477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97"/>
                                        </p:tgtEl>
                                      </p:cBhvr>
                                    </p:animEffect>
                                    <p:set>
                                      <p:cBhvr>
                                        <p:cTn id="7" dur="1" fill="hold">
                                          <p:stCondLst>
                                            <p:cond delay="1000"/>
                                          </p:stCondLst>
                                        </p:cTn>
                                        <p:tgtEl>
                                          <p:spTgt spid="19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3"/>
                                        </p:tgtEl>
                                        <p:attrNameLst>
                                          <p:attrName>style.visibility</p:attrName>
                                        </p:attrNameLst>
                                      </p:cBhvr>
                                      <p:to>
                                        <p:strVal val="visible"/>
                                      </p:to>
                                    </p:set>
                                    <p:animEffect transition="in" filter="fade">
                                      <p:cBhvr>
                                        <p:cTn id="12" dur="1000"/>
                                        <p:tgtEl>
                                          <p:spTgt spid="1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5"/>
                                        </p:tgtEl>
                                        <p:attrNameLst>
                                          <p:attrName>style.visibility</p:attrName>
                                        </p:attrNameLst>
                                      </p:cBhvr>
                                      <p:to>
                                        <p:strVal val="visible"/>
                                      </p:to>
                                    </p:set>
                                    <p:animEffect transition="in" filter="fade">
                                      <p:cBhvr>
                                        <p:cTn id="17" dur="1000"/>
                                        <p:tgtEl>
                                          <p:spTgt spid="195"/>
                                        </p:tgtEl>
                                      </p:cBhvr>
                                    </p:animEffect>
                                  </p:childTnLst>
                                </p:cTn>
                              </p:par>
                              <p:par>
                                <p:cTn id="18" presetID="10" presetClass="entr" presetSubtype="0" fill="hold" nodeType="withEffect">
                                  <p:stCondLst>
                                    <p:cond delay="0"/>
                                  </p:stCondLst>
                                  <p:childTnLst>
                                    <p:set>
                                      <p:cBhvr>
                                        <p:cTn id="19" dur="1" fill="hold">
                                          <p:stCondLst>
                                            <p:cond delay="0"/>
                                          </p:stCondLst>
                                        </p:cTn>
                                        <p:tgtEl>
                                          <p:spTgt spid="194"/>
                                        </p:tgtEl>
                                        <p:attrNameLst>
                                          <p:attrName>style.visibility</p:attrName>
                                        </p:attrNameLst>
                                      </p:cBhvr>
                                      <p:to>
                                        <p:strVal val="visible"/>
                                      </p:to>
                                    </p:set>
                                    <p:animEffect transition="in" filter="fade">
                                      <p:cBhvr>
                                        <p:cTn id="20" dur="1000"/>
                                        <p:tgtEl>
                                          <p:spTgt spid="194"/>
                                        </p:tgtEl>
                                      </p:cBhvr>
                                    </p:animEffect>
                                  </p:childTnLst>
                                </p:cTn>
                              </p:par>
                              <p:par>
                                <p:cTn id="21" presetID="10" presetClass="entr" presetSubtype="0" fill="hold" nodeType="withEffect">
                                  <p:stCondLst>
                                    <p:cond delay="0"/>
                                  </p:stCondLst>
                                  <p:childTnLst>
                                    <p:set>
                                      <p:cBhvr>
                                        <p:cTn id="22" dur="1" fill="hold">
                                          <p:stCondLst>
                                            <p:cond delay="0"/>
                                          </p:stCondLst>
                                        </p:cTn>
                                        <p:tgtEl>
                                          <p:spTgt spid="196"/>
                                        </p:tgtEl>
                                        <p:attrNameLst>
                                          <p:attrName>style.visibility</p:attrName>
                                        </p:attrNameLst>
                                      </p:cBhvr>
                                      <p:to>
                                        <p:strVal val="visible"/>
                                      </p:to>
                                    </p:set>
                                    <p:animEffect transition="in" filter="fade">
                                      <p:cBhvr>
                                        <p:cTn id="23" dur="1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grpSp>
        <p:nvGrpSpPr>
          <p:cNvPr id="203" name="Google Shape;203;p8"/>
          <p:cNvGrpSpPr/>
          <p:nvPr/>
        </p:nvGrpSpPr>
        <p:grpSpPr>
          <a:xfrm>
            <a:off x="674829" y="3753340"/>
            <a:ext cx="6338603" cy="3607611"/>
            <a:chOff x="-657304" y="-998659"/>
            <a:chExt cx="8451471" cy="4810149"/>
          </a:xfrm>
        </p:grpSpPr>
        <p:sp>
          <p:nvSpPr>
            <p:cNvPr id="204" name="Google Shape;204;p8"/>
            <p:cNvSpPr/>
            <p:nvPr/>
          </p:nvSpPr>
          <p:spPr>
            <a:xfrm>
              <a:off x="1146675" y="3450518"/>
              <a:ext cx="6647492" cy="189688"/>
            </a:xfrm>
            <a:custGeom>
              <a:avLst/>
              <a:gdLst/>
              <a:ahLst/>
              <a:cxnLst/>
              <a:rect l="l" t="t" r="r" b="b"/>
              <a:pathLst>
                <a:path w="2447842" h="69850" extrusionOk="0">
                  <a:moveTo>
                    <a:pt x="2157012" y="0"/>
                  </a:moveTo>
                  <a:lnTo>
                    <a:pt x="0" y="0"/>
                  </a:lnTo>
                  <a:lnTo>
                    <a:pt x="0" y="69850"/>
                  </a:lnTo>
                  <a:lnTo>
                    <a:pt x="2447842" y="69850"/>
                  </a:lnTo>
                  <a:lnTo>
                    <a:pt x="2447842" y="0"/>
                  </a:lnTo>
                  <a:close/>
                </a:path>
              </a:pathLst>
            </a:custGeom>
            <a:solidFill>
              <a:srgbClr val="FF5757"/>
            </a:solidFill>
            <a:ln>
              <a:noFill/>
            </a:ln>
          </p:spPr>
        </p:sp>
        <p:sp>
          <p:nvSpPr>
            <p:cNvPr id="205" name="Google Shape;205;p8"/>
            <p:cNvSpPr/>
            <p:nvPr/>
          </p:nvSpPr>
          <p:spPr>
            <a:xfrm>
              <a:off x="-657304" y="-998659"/>
              <a:ext cx="3676839" cy="3930021"/>
            </a:xfrm>
            <a:custGeom>
              <a:avLst/>
              <a:gdLst/>
              <a:ahLst/>
              <a:cxnLst/>
              <a:rect l="l" t="t" r="r" b="b"/>
              <a:pathLst>
                <a:path w="6969760" h="7975600" extrusionOk="0">
                  <a:moveTo>
                    <a:pt x="1239520" y="1239520"/>
                  </a:moveTo>
                  <a:cubicBezTo>
                    <a:pt x="0" y="2479040"/>
                    <a:pt x="0" y="4489450"/>
                    <a:pt x="1239520" y="5730240"/>
                  </a:cubicBezTo>
                  <a:lnTo>
                    <a:pt x="3484880" y="7975600"/>
                  </a:lnTo>
                  <a:lnTo>
                    <a:pt x="5730240" y="5730240"/>
                  </a:lnTo>
                  <a:cubicBezTo>
                    <a:pt x="6969760" y="4490720"/>
                    <a:pt x="6969760" y="2480310"/>
                    <a:pt x="5730240" y="1239520"/>
                  </a:cubicBezTo>
                  <a:cubicBezTo>
                    <a:pt x="4489450" y="0"/>
                    <a:pt x="2480310" y="0"/>
                    <a:pt x="1239520" y="1239520"/>
                  </a:cubicBezTo>
                  <a:close/>
                </a:path>
              </a:pathLst>
            </a:custGeom>
            <a:solidFill>
              <a:srgbClr val="FF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866104" y="3212502"/>
              <a:ext cx="598991" cy="598988"/>
            </a:xfrm>
            <a:custGeom>
              <a:avLst/>
              <a:gdLst/>
              <a:ahLst/>
              <a:cxnLst/>
              <a:rect l="l" t="t" r="r" b="b"/>
              <a:pathLst>
                <a:path w="6350000" h="6349975" extrusionOk="0">
                  <a:moveTo>
                    <a:pt x="6350000" y="3175025"/>
                  </a:moveTo>
                  <a:cubicBezTo>
                    <a:pt x="6350000" y="4928451"/>
                    <a:pt x="4928464"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FF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txBox="1"/>
            <p:nvPr/>
          </p:nvSpPr>
          <p:spPr>
            <a:xfrm>
              <a:off x="-40709" y="-255315"/>
              <a:ext cx="2815905" cy="1722523"/>
            </a:xfrm>
            <a:prstGeom prst="rect">
              <a:avLst/>
            </a:prstGeom>
            <a:noFill/>
            <a:ln>
              <a:noFill/>
            </a:ln>
          </p:spPr>
          <p:txBody>
            <a:bodyPr spcFirstLastPara="1" wrap="square" lIns="0" tIns="0" rIns="0" bIns="0" anchor="t" anchorCtr="0">
              <a:spAutoFit/>
            </a:bodyPr>
            <a:lstStyle/>
            <a:p>
              <a:pPr marL="0" marR="0" lvl="0" indent="0" algn="l" rtl="0">
                <a:lnSpc>
                  <a:spcPct val="139983"/>
                </a:lnSpc>
                <a:spcBef>
                  <a:spcPts val="0"/>
                </a:spcBef>
                <a:spcAft>
                  <a:spcPts val="0"/>
                </a:spcAft>
                <a:buNone/>
              </a:pPr>
              <a:r>
                <a:rPr lang="en-US" sz="3689">
                  <a:solidFill>
                    <a:schemeClr val="lt1"/>
                  </a:solidFill>
                  <a:latin typeface="Calibri"/>
                  <a:ea typeface="Calibri"/>
                  <a:cs typeface="Calibri"/>
                  <a:sym typeface="Calibri"/>
                </a:rPr>
                <a:t>Problem</a:t>
              </a:r>
              <a:endParaRPr/>
            </a:p>
            <a:p>
              <a:pPr marL="0" marR="0" lvl="0" indent="0" algn="l" rtl="0">
                <a:lnSpc>
                  <a:spcPct val="139983"/>
                </a:lnSpc>
                <a:spcBef>
                  <a:spcPts val="0"/>
                </a:spcBef>
                <a:spcAft>
                  <a:spcPts val="0"/>
                </a:spcAft>
                <a:buNone/>
              </a:pPr>
              <a:r>
                <a:rPr lang="en-US" sz="3689">
                  <a:solidFill>
                    <a:schemeClr val="lt1"/>
                  </a:solidFill>
                  <a:latin typeface="Calibri"/>
                  <a:ea typeface="Calibri"/>
                  <a:cs typeface="Calibri"/>
                  <a:sym typeface="Calibri"/>
                </a:rPr>
                <a:t>Statement</a:t>
              </a:r>
              <a:endParaRPr/>
            </a:p>
          </p:txBody>
        </p:sp>
        <p:sp>
          <p:nvSpPr>
            <p:cNvPr id="208" name="Google Shape;208;p8"/>
            <p:cNvSpPr txBox="1"/>
            <p:nvPr/>
          </p:nvSpPr>
          <p:spPr>
            <a:xfrm>
              <a:off x="2474915" y="1625214"/>
              <a:ext cx="5260992" cy="17235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a:solidFill>
                    <a:srgbClr val="642CC1"/>
                  </a:solidFill>
                  <a:latin typeface="Calibri"/>
                  <a:ea typeface="Calibri"/>
                  <a:cs typeface="Calibri"/>
                  <a:sym typeface="Calibri"/>
                </a:rPr>
                <a:t>Toronto</a:t>
              </a:r>
              <a:endParaRPr/>
            </a:p>
            <a:p>
              <a:pPr marL="0" marR="0" lvl="0" indent="0" algn="l" rtl="0">
                <a:spcBef>
                  <a:spcPts val="0"/>
                </a:spcBef>
                <a:spcAft>
                  <a:spcPts val="0"/>
                </a:spcAft>
                <a:buNone/>
              </a:pPr>
              <a:r>
                <a:rPr lang="en-US" sz="2800">
                  <a:solidFill>
                    <a:srgbClr val="642CC1"/>
                  </a:solidFill>
                  <a:latin typeface="Calibri"/>
                  <a:ea typeface="Calibri"/>
                  <a:cs typeface="Calibri"/>
                  <a:sym typeface="Calibri"/>
                </a:rPr>
                <a:t>Real Estate </a:t>
              </a:r>
              <a:endParaRPr/>
            </a:p>
            <a:p>
              <a:pPr marL="0" marR="0" lvl="0" indent="0" algn="l" rtl="0">
                <a:spcBef>
                  <a:spcPts val="0"/>
                </a:spcBef>
                <a:spcAft>
                  <a:spcPts val="0"/>
                </a:spcAft>
                <a:buNone/>
              </a:pPr>
              <a:r>
                <a:rPr lang="en-US" sz="2800">
                  <a:solidFill>
                    <a:srgbClr val="642CC1"/>
                  </a:solidFill>
                  <a:latin typeface="Calibri"/>
                  <a:ea typeface="Calibri"/>
                  <a:cs typeface="Calibri"/>
                  <a:sym typeface="Calibri"/>
                </a:rPr>
                <a:t>Average Price Forecasting </a:t>
              </a:r>
              <a:endParaRPr/>
            </a:p>
          </p:txBody>
        </p:sp>
      </p:grpSp>
      <p:grpSp>
        <p:nvGrpSpPr>
          <p:cNvPr id="209" name="Google Shape;209;p8"/>
          <p:cNvGrpSpPr/>
          <p:nvPr/>
        </p:nvGrpSpPr>
        <p:grpSpPr>
          <a:xfrm>
            <a:off x="5657786" y="3667762"/>
            <a:ext cx="6334046" cy="3693189"/>
            <a:chOff x="-651228" y="-1112764"/>
            <a:chExt cx="8445395" cy="4924254"/>
          </a:xfrm>
        </p:grpSpPr>
        <p:sp>
          <p:nvSpPr>
            <p:cNvPr id="210" name="Google Shape;210;p8"/>
            <p:cNvSpPr/>
            <p:nvPr/>
          </p:nvSpPr>
          <p:spPr>
            <a:xfrm>
              <a:off x="1146675" y="3450518"/>
              <a:ext cx="6647492" cy="189688"/>
            </a:xfrm>
            <a:custGeom>
              <a:avLst/>
              <a:gdLst/>
              <a:ahLst/>
              <a:cxnLst/>
              <a:rect l="l" t="t" r="r" b="b"/>
              <a:pathLst>
                <a:path w="2447842" h="69850" extrusionOk="0">
                  <a:moveTo>
                    <a:pt x="2157012" y="0"/>
                  </a:moveTo>
                  <a:lnTo>
                    <a:pt x="0" y="0"/>
                  </a:lnTo>
                  <a:lnTo>
                    <a:pt x="0" y="69850"/>
                  </a:lnTo>
                  <a:lnTo>
                    <a:pt x="2447842" y="69850"/>
                  </a:lnTo>
                  <a:lnTo>
                    <a:pt x="2447842" y="0"/>
                  </a:lnTo>
                  <a:close/>
                </a:path>
              </a:pathLst>
            </a:custGeom>
            <a:solidFill>
              <a:srgbClr val="FFBD59"/>
            </a:solidFill>
            <a:ln>
              <a:noFill/>
            </a:ln>
          </p:spPr>
        </p:sp>
        <p:sp>
          <p:nvSpPr>
            <p:cNvPr id="211" name="Google Shape;211;p8"/>
            <p:cNvSpPr/>
            <p:nvPr/>
          </p:nvSpPr>
          <p:spPr>
            <a:xfrm>
              <a:off x="-651228" y="-1112764"/>
              <a:ext cx="3676839" cy="3930021"/>
            </a:xfrm>
            <a:custGeom>
              <a:avLst/>
              <a:gdLst/>
              <a:ahLst/>
              <a:cxnLst/>
              <a:rect l="l" t="t" r="r" b="b"/>
              <a:pathLst>
                <a:path w="6969760" h="7975600" extrusionOk="0">
                  <a:moveTo>
                    <a:pt x="1239520" y="1239520"/>
                  </a:moveTo>
                  <a:cubicBezTo>
                    <a:pt x="0" y="2479040"/>
                    <a:pt x="0" y="4489450"/>
                    <a:pt x="1239520" y="5730240"/>
                  </a:cubicBezTo>
                  <a:lnTo>
                    <a:pt x="3484880" y="7975600"/>
                  </a:lnTo>
                  <a:lnTo>
                    <a:pt x="5730240" y="5730240"/>
                  </a:lnTo>
                  <a:cubicBezTo>
                    <a:pt x="6969760" y="4490720"/>
                    <a:pt x="6969760" y="2480310"/>
                    <a:pt x="5730240" y="1239520"/>
                  </a:cubicBezTo>
                  <a:cubicBezTo>
                    <a:pt x="4489450" y="0"/>
                    <a:pt x="2480310" y="0"/>
                    <a:pt x="1239520" y="1239520"/>
                  </a:cubicBezTo>
                  <a:close/>
                </a:path>
              </a:pathLst>
            </a:custGeom>
            <a:solidFill>
              <a:srgbClr val="FFB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866104" y="3212502"/>
              <a:ext cx="598991" cy="598988"/>
            </a:xfrm>
            <a:custGeom>
              <a:avLst/>
              <a:gdLst/>
              <a:ahLst/>
              <a:cxnLst/>
              <a:rect l="l" t="t" r="r" b="b"/>
              <a:pathLst>
                <a:path w="6350000" h="6349975" extrusionOk="0">
                  <a:moveTo>
                    <a:pt x="6350000" y="3175025"/>
                  </a:moveTo>
                  <a:cubicBezTo>
                    <a:pt x="6350000" y="4928451"/>
                    <a:pt x="4928464"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FFB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txBox="1"/>
            <p:nvPr/>
          </p:nvSpPr>
          <p:spPr>
            <a:xfrm>
              <a:off x="309857" y="-567513"/>
              <a:ext cx="1886716" cy="2611654"/>
            </a:xfrm>
            <a:prstGeom prst="rect">
              <a:avLst/>
            </a:prstGeom>
            <a:noFill/>
            <a:ln>
              <a:noFill/>
            </a:ln>
          </p:spPr>
          <p:txBody>
            <a:bodyPr spcFirstLastPara="1" wrap="square" lIns="0" tIns="0" rIns="0" bIns="0" anchor="t" anchorCtr="0">
              <a:spAutoFit/>
            </a:bodyPr>
            <a:lstStyle/>
            <a:p>
              <a:pPr marL="0" marR="0" lvl="0" indent="0" algn="l" rtl="0">
                <a:lnSpc>
                  <a:spcPct val="139983"/>
                </a:lnSpc>
                <a:spcBef>
                  <a:spcPts val="0"/>
                </a:spcBef>
                <a:spcAft>
                  <a:spcPts val="0"/>
                </a:spcAft>
                <a:buNone/>
              </a:pPr>
              <a:r>
                <a:rPr lang="en-US" sz="3689">
                  <a:solidFill>
                    <a:schemeClr val="lt1"/>
                  </a:solidFill>
                  <a:latin typeface="Calibri"/>
                  <a:ea typeface="Calibri"/>
                  <a:cs typeface="Calibri"/>
                  <a:sym typeface="Calibri"/>
                </a:rPr>
                <a:t>Scope</a:t>
              </a:r>
              <a:endParaRPr/>
            </a:p>
            <a:p>
              <a:pPr marL="0" marR="0" lvl="0" indent="0" algn="l" rtl="0">
                <a:lnSpc>
                  <a:spcPct val="139983"/>
                </a:lnSpc>
                <a:spcBef>
                  <a:spcPts val="0"/>
                </a:spcBef>
                <a:spcAft>
                  <a:spcPts val="0"/>
                </a:spcAft>
                <a:buNone/>
              </a:pPr>
              <a:r>
                <a:rPr lang="en-US" sz="3689">
                  <a:solidFill>
                    <a:schemeClr val="lt1"/>
                  </a:solidFill>
                  <a:latin typeface="Calibri"/>
                  <a:ea typeface="Calibri"/>
                  <a:cs typeface="Calibri"/>
                  <a:sym typeface="Calibri"/>
                </a:rPr>
                <a:t>of the</a:t>
              </a:r>
              <a:endParaRPr/>
            </a:p>
            <a:p>
              <a:pPr marL="0" marR="0" lvl="0" indent="0" algn="l" rtl="0">
                <a:lnSpc>
                  <a:spcPct val="139983"/>
                </a:lnSpc>
                <a:spcBef>
                  <a:spcPts val="0"/>
                </a:spcBef>
                <a:spcAft>
                  <a:spcPts val="0"/>
                </a:spcAft>
                <a:buNone/>
              </a:pPr>
              <a:r>
                <a:rPr lang="en-US" sz="3689">
                  <a:solidFill>
                    <a:schemeClr val="lt1"/>
                  </a:solidFill>
                  <a:latin typeface="Calibri"/>
                  <a:ea typeface="Calibri"/>
                  <a:cs typeface="Calibri"/>
                  <a:sym typeface="Calibri"/>
                </a:rPr>
                <a:t>Project</a:t>
              </a:r>
              <a:endParaRPr/>
            </a:p>
          </p:txBody>
        </p:sp>
        <p:sp>
          <p:nvSpPr>
            <p:cNvPr id="214" name="Google Shape;214;p8"/>
            <p:cNvSpPr txBox="1"/>
            <p:nvPr/>
          </p:nvSpPr>
          <p:spPr>
            <a:xfrm>
              <a:off x="2607429" y="1469625"/>
              <a:ext cx="4681991" cy="17235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a:solidFill>
                    <a:srgbClr val="642CC1"/>
                  </a:solidFill>
                  <a:latin typeface="Calibri"/>
                  <a:ea typeface="Calibri"/>
                  <a:cs typeface="Calibri"/>
                  <a:sym typeface="Calibri"/>
                </a:rPr>
                <a:t>Time:2000 to 2021</a:t>
              </a:r>
              <a:endParaRPr/>
            </a:p>
            <a:p>
              <a:pPr marL="0" marR="0" lvl="0" indent="0" algn="l" rtl="0">
                <a:spcBef>
                  <a:spcPts val="0"/>
                </a:spcBef>
                <a:spcAft>
                  <a:spcPts val="0"/>
                </a:spcAft>
                <a:buNone/>
              </a:pPr>
              <a:r>
                <a:rPr lang="en-US" sz="2800">
                  <a:solidFill>
                    <a:srgbClr val="642CC1"/>
                  </a:solidFill>
                  <a:latin typeface="Calibri"/>
                  <a:ea typeface="Calibri"/>
                  <a:cs typeface="Calibri"/>
                  <a:sym typeface="Calibri"/>
                </a:rPr>
                <a:t>Zone: Downtown Area</a:t>
              </a:r>
              <a:endParaRPr/>
            </a:p>
            <a:p>
              <a:pPr marL="0" marR="0" lvl="0" indent="0" algn="l" rtl="0">
                <a:spcBef>
                  <a:spcPts val="0"/>
                </a:spcBef>
                <a:spcAft>
                  <a:spcPts val="0"/>
                </a:spcAft>
                <a:buNone/>
              </a:pPr>
              <a:r>
                <a:rPr lang="en-US" sz="2800">
                  <a:solidFill>
                    <a:srgbClr val="642CC1"/>
                  </a:solidFill>
                  <a:latin typeface="Calibri"/>
                  <a:ea typeface="Calibri"/>
                  <a:cs typeface="Calibri"/>
                  <a:sym typeface="Calibri"/>
                </a:rPr>
                <a:t>Type: Condo</a:t>
              </a:r>
              <a:endParaRPr/>
            </a:p>
          </p:txBody>
        </p:sp>
      </p:grpSp>
      <p:grpSp>
        <p:nvGrpSpPr>
          <p:cNvPr id="215" name="Google Shape;215;p8"/>
          <p:cNvGrpSpPr/>
          <p:nvPr/>
        </p:nvGrpSpPr>
        <p:grpSpPr>
          <a:xfrm>
            <a:off x="10653572" y="3695700"/>
            <a:ext cx="6643828" cy="3733800"/>
            <a:chOff x="-699668" y="-1078545"/>
            <a:chExt cx="8858437" cy="4978399"/>
          </a:xfrm>
        </p:grpSpPr>
        <p:sp>
          <p:nvSpPr>
            <p:cNvPr id="216" name="Google Shape;216;p8"/>
            <p:cNvSpPr txBox="1"/>
            <p:nvPr/>
          </p:nvSpPr>
          <p:spPr>
            <a:xfrm>
              <a:off x="2252573" y="1461454"/>
              <a:ext cx="5906196" cy="17235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800">
                  <a:solidFill>
                    <a:srgbClr val="642CC1"/>
                  </a:solidFill>
                  <a:latin typeface="Calibri"/>
                  <a:ea typeface="Calibri"/>
                  <a:cs typeface="Calibri"/>
                  <a:sym typeface="Calibri"/>
                </a:rPr>
                <a:t>Forecaster the Trend on </a:t>
              </a:r>
              <a:endParaRPr/>
            </a:p>
            <a:p>
              <a:pPr marL="0" marR="0" lvl="0" indent="0" algn="l" rtl="0">
                <a:spcBef>
                  <a:spcPts val="0"/>
                </a:spcBef>
                <a:spcAft>
                  <a:spcPts val="0"/>
                </a:spcAft>
                <a:buNone/>
              </a:pPr>
              <a:r>
                <a:rPr lang="en-US" sz="2800">
                  <a:solidFill>
                    <a:srgbClr val="642CC1"/>
                  </a:solidFill>
                  <a:latin typeface="Calibri"/>
                  <a:ea typeface="Calibri"/>
                  <a:cs typeface="Calibri"/>
                  <a:sym typeface="Calibri"/>
                </a:rPr>
                <a:t>Condo Price </a:t>
              </a:r>
              <a:endParaRPr/>
            </a:p>
            <a:p>
              <a:pPr marL="0" marR="0" lvl="0" indent="0" algn="l" rtl="0">
                <a:spcBef>
                  <a:spcPts val="0"/>
                </a:spcBef>
                <a:spcAft>
                  <a:spcPts val="0"/>
                </a:spcAft>
                <a:buNone/>
              </a:pPr>
              <a:r>
                <a:rPr lang="en-US" sz="2800">
                  <a:solidFill>
                    <a:srgbClr val="642CC1"/>
                  </a:solidFill>
                  <a:latin typeface="Calibri"/>
                  <a:ea typeface="Calibri"/>
                  <a:cs typeface="Calibri"/>
                  <a:sym typeface="Calibri"/>
                </a:rPr>
                <a:t>in Toronto Downtown Area</a:t>
              </a:r>
              <a:endParaRPr/>
            </a:p>
          </p:txBody>
        </p:sp>
        <p:sp>
          <p:nvSpPr>
            <p:cNvPr id="217" name="Google Shape;217;p8"/>
            <p:cNvSpPr/>
            <p:nvPr/>
          </p:nvSpPr>
          <p:spPr>
            <a:xfrm>
              <a:off x="1201230" y="3166729"/>
              <a:ext cx="5971929" cy="733125"/>
            </a:xfrm>
            <a:custGeom>
              <a:avLst/>
              <a:gdLst/>
              <a:ahLst/>
              <a:cxnLst/>
              <a:rect l="l" t="t" r="r" b="b"/>
              <a:pathLst>
                <a:path w="25521682" h="3133090" extrusionOk="0">
                  <a:moveTo>
                    <a:pt x="25521682" y="1565910"/>
                  </a:moveTo>
                  <a:lnTo>
                    <a:pt x="23267432" y="0"/>
                  </a:lnTo>
                  <a:lnTo>
                    <a:pt x="23267432" y="1088390"/>
                  </a:lnTo>
                  <a:lnTo>
                    <a:pt x="0" y="1088390"/>
                  </a:lnTo>
                  <a:lnTo>
                    <a:pt x="0" y="1986280"/>
                  </a:lnTo>
                  <a:lnTo>
                    <a:pt x="23267432" y="1986280"/>
                  </a:lnTo>
                  <a:lnTo>
                    <a:pt x="23267432" y="3133090"/>
                  </a:lnTo>
                  <a:close/>
                </a:path>
              </a:pathLst>
            </a:custGeom>
            <a:solidFill>
              <a:srgbClr val="00C2CB"/>
            </a:solidFill>
            <a:ln>
              <a:noFill/>
            </a:ln>
          </p:spPr>
        </p:sp>
        <p:sp>
          <p:nvSpPr>
            <p:cNvPr id="218" name="Google Shape;218;p8"/>
            <p:cNvSpPr/>
            <p:nvPr/>
          </p:nvSpPr>
          <p:spPr>
            <a:xfrm>
              <a:off x="-699668" y="-1078545"/>
              <a:ext cx="3676837" cy="3815915"/>
            </a:xfrm>
            <a:custGeom>
              <a:avLst/>
              <a:gdLst/>
              <a:ahLst/>
              <a:cxnLst/>
              <a:rect l="l" t="t" r="r" b="b"/>
              <a:pathLst>
                <a:path w="6969760" h="7975600" extrusionOk="0">
                  <a:moveTo>
                    <a:pt x="1239520" y="1239520"/>
                  </a:moveTo>
                  <a:cubicBezTo>
                    <a:pt x="0" y="2479040"/>
                    <a:pt x="0" y="4489450"/>
                    <a:pt x="1239520" y="5730240"/>
                  </a:cubicBezTo>
                  <a:lnTo>
                    <a:pt x="3484880" y="7975600"/>
                  </a:lnTo>
                  <a:lnTo>
                    <a:pt x="5730240" y="5730240"/>
                  </a:lnTo>
                  <a:cubicBezTo>
                    <a:pt x="6969760" y="4490720"/>
                    <a:pt x="6969760" y="2480310"/>
                    <a:pt x="5730240" y="1239520"/>
                  </a:cubicBezTo>
                  <a:cubicBezTo>
                    <a:pt x="4489450" y="0"/>
                    <a:pt x="2480310" y="0"/>
                    <a:pt x="1239520" y="1239520"/>
                  </a:cubicBezTo>
                  <a:close/>
                </a:path>
              </a:pathLst>
            </a:custGeom>
            <a:solidFill>
              <a:srgbClr val="00C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866104" y="3212502"/>
              <a:ext cx="598991" cy="598988"/>
            </a:xfrm>
            <a:custGeom>
              <a:avLst/>
              <a:gdLst/>
              <a:ahLst/>
              <a:cxnLst/>
              <a:rect l="l" t="t" r="r" b="b"/>
              <a:pathLst>
                <a:path w="6350000" h="6349975" extrusionOk="0">
                  <a:moveTo>
                    <a:pt x="6350000" y="3175025"/>
                  </a:moveTo>
                  <a:cubicBezTo>
                    <a:pt x="6350000" y="4928451"/>
                    <a:pt x="4928464"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C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txBox="1"/>
            <p:nvPr/>
          </p:nvSpPr>
          <p:spPr>
            <a:xfrm>
              <a:off x="579933" y="-265745"/>
              <a:ext cx="1319567" cy="1722524"/>
            </a:xfrm>
            <a:prstGeom prst="rect">
              <a:avLst/>
            </a:prstGeom>
            <a:noFill/>
            <a:ln>
              <a:noFill/>
            </a:ln>
          </p:spPr>
          <p:txBody>
            <a:bodyPr spcFirstLastPara="1" wrap="square" lIns="0" tIns="0" rIns="0" bIns="0" anchor="t" anchorCtr="0">
              <a:spAutoFit/>
            </a:bodyPr>
            <a:lstStyle/>
            <a:p>
              <a:pPr marL="0" marR="0" lvl="0" indent="0" algn="l" rtl="0">
                <a:lnSpc>
                  <a:spcPct val="139983"/>
                </a:lnSpc>
                <a:spcBef>
                  <a:spcPts val="0"/>
                </a:spcBef>
                <a:spcAft>
                  <a:spcPts val="0"/>
                </a:spcAft>
                <a:buNone/>
              </a:pPr>
              <a:r>
                <a:rPr lang="en-US" sz="3689">
                  <a:solidFill>
                    <a:schemeClr val="lt1"/>
                  </a:solidFill>
                  <a:latin typeface="Calibri"/>
                  <a:ea typeface="Calibri"/>
                  <a:cs typeface="Calibri"/>
                  <a:sym typeface="Calibri"/>
                </a:rPr>
                <a:t>Final</a:t>
              </a:r>
              <a:endParaRPr/>
            </a:p>
            <a:p>
              <a:pPr marL="0" marR="0" lvl="0" indent="0" algn="l" rtl="0">
                <a:lnSpc>
                  <a:spcPct val="139983"/>
                </a:lnSpc>
                <a:spcBef>
                  <a:spcPts val="0"/>
                </a:spcBef>
                <a:spcAft>
                  <a:spcPts val="0"/>
                </a:spcAft>
                <a:buNone/>
              </a:pPr>
              <a:r>
                <a:rPr lang="en-US" sz="3689">
                  <a:solidFill>
                    <a:schemeClr val="lt1"/>
                  </a:solidFill>
                  <a:latin typeface="Calibri"/>
                  <a:ea typeface="Calibri"/>
                  <a:cs typeface="Calibri"/>
                  <a:sym typeface="Calibri"/>
                </a:rPr>
                <a:t>Goal</a:t>
              </a:r>
              <a:endParaRPr/>
            </a:p>
          </p:txBody>
        </p:sp>
      </p:grpSp>
      <p:pic>
        <p:nvPicPr>
          <p:cNvPr id="221" name="Google Shape;221;p8"/>
          <p:cNvPicPr preferRelativeResize="0"/>
          <p:nvPr/>
        </p:nvPicPr>
        <p:blipFill rotWithShape="1">
          <a:blip r:embed="rId3">
            <a:alphaModFix/>
          </a:blip>
          <a:srcRect/>
          <a:stretch/>
        </p:blipFill>
        <p:spPr>
          <a:xfrm>
            <a:off x="-1190015" y="5930289"/>
            <a:ext cx="12727628" cy="9616228"/>
          </a:xfrm>
          <a:prstGeom prst="rect">
            <a:avLst/>
          </a:prstGeom>
          <a:noFill/>
          <a:ln>
            <a:noFill/>
          </a:ln>
        </p:spPr>
      </p:pic>
      <p:sp>
        <p:nvSpPr>
          <p:cNvPr id="222" name="Google Shape;222;p8"/>
          <p:cNvSpPr txBox="1"/>
          <p:nvPr/>
        </p:nvSpPr>
        <p:spPr>
          <a:xfrm>
            <a:off x="7771769" y="1052676"/>
            <a:ext cx="9846136" cy="1516569"/>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9000" b="1">
                <a:solidFill>
                  <a:srgbClr val="642CC1"/>
                </a:solidFill>
                <a:latin typeface="Calibri"/>
                <a:ea typeface="Calibri"/>
                <a:cs typeface="Calibri"/>
                <a:sym typeface="Calibri"/>
              </a:rPr>
              <a:t>Problem Statement</a:t>
            </a:r>
            <a:endParaRPr/>
          </a:p>
        </p:txBody>
      </p:sp>
      <p:pic>
        <p:nvPicPr>
          <p:cNvPr id="223" name="Google Shape;223;p8"/>
          <p:cNvPicPr preferRelativeResize="0"/>
          <p:nvPr/>
        </p:nvPicPr>
        <p:blipFill rotWithShape="1">
          <a:blip r:embed="rId4">
            <a:alphaModFix/>
          </a:blip>
          <a:srcRect l="16204" b="9668"/>
          <a:stretch/>
        </p:blipFill>
        <p:spPr>
          <a:xfrm rot="-5400000">
            <a:off x="13117819" y="5153297"/>
            <a:ext cx="6800258" cy="354010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9"/>
          <p:cNvPicPr preferRelativeResize="0"/>
          <p:nvPr/>
        </p:nvPicPr>
        <p:blipFill rotWithShape="1">
          <a:blip r:embed="rId3">
            <a:alphaModFix/>
          </a:blip>
          <a:srcRect/>
          <a:stretch/>
        </p:blipFill>
        <p:spPr>
          <a:xfrm>
            <a:off x="-139461" y="-78447"/>
            <a:ext cx="18566924" cy="10443894"/>
          </a:xfrm>
          <a:prstGeom prst="rect">
            <a:avLst/>
          </a:prstGeom>
          <a:noFill/>
          <a:ln>
            <a:noFill/>
          </a:ln>
        </p:spPr>
      </p:pic>
      <p:pic>
        <p:nvPicPr>
          <p:cNvPr id="229" name="Google Shape;229;p9"/>
          <p:cNvPicPr preferRelativeResize="0"/>
          <p:nvPr/>
        </p:nvPicPr>
        <p:blipFill rotWithShape="1">
          <a:blip r:embed="rId4">
            <a:alphaModFix/>
          </a:blip>
          <a:srcRect/>
          <a:stretch/>
        </p:blipFill>
        <p:spPr>
          <a:xfrm>
            <a:off x="9820160" y="1028700"/>
            <a:ext cx="9793633" cy="8229600"/>
          </a:xfrm>
          <a:prstGeom prst="rect">
            <a:avLst/>
          </a:prstGeom>
          <a:noFill/>
          <a:ln>
            <a:noFill/>
          </a:ln>
        </p:spPr>
      </p:pic>
      <p:grpSp>
        <p:nvGrpSpPr>
          <p:cNvPr id="230" name="Google Shape;230;p9"/>
          <p:cNvGrpSpPr/>
          <p:nvPr/>
        </p:nvGrpSpPr>
        <p:grpSpPr>
          <a:xfrm>
            <a:off x="1556756" y="1495584"/>
            <a:ext cx="7587243" cy="7151400"/>
            <a:chOff x="0" y="-600075"/>
            <a:chExt cx="10116325" cy="9535200"/>
          </a:xfrm>
        </p:grpSpPr>
        <p:sp>
          <p:nvSpPr>
            <p:cNvPr id="231" name="Google Shape;231;p9"/>
            <p:cNvSpPr txBox="1"/>
            <p:nvPr/>
          </p:nvSpPr>
          <p:spPr>
            <a:xfrm>
              <a:off x="0" y="5343525"/>
              <a:ext cx="10116300" cy="3591600"/>
            </a:xfrm>
            <a:prstGeom prst="rect">
              <a:avLst/>
            </a:prstGeom>
            <a:noFill/>
            <a:ln>
              <a:noFill/>
            </a:ln>
          </p:spPr>
          <p:txBody>
            <a:bodyPr spcFirstLastPara="1" wrap="square" lIns="0" tIns="0" rIns="0" bIns="0" anchor="t" anchorCtr="0">
              <a:spAutoFit/>
            </a:bodyPr>
            <a:lstStyle/>
            <a:p>
              <a:pPr marL="457200" marR="0" lvl="0" indent="-457200" algn="l" rtl="0">
                <a:lnSpc>
                  <a:spcPct val="136111"/>
                </a:lnSpc>
                <a:spcBef>
                  <a:spcPts val="0"/>
                </a:spcBef>
                <a:spcAft>
                  <a:spcPts val="0"/>
                </a:spcAft>
                <a:buClr>
                  <a:srgbClr val="FFFFFF"/>
                </a:buClr>
                <a:buSzPts val="3600"/>
                <a:buFont typeface="Calibri"/>
                <a:buChar char="-"/>
              </a:pPr>
              <a:r>
                <a:rPr lang="en-US" sz="3600">
                  <a:solidFill>
                    <a:srgbClr val="FFFFFF"/>
                  </a:solidFill>
                  <a:latin typeface="Calibri"/>
                  <a:ea typeface="Calibri"/>
                  <a:cs typeface="Calibri"/>
                  <a:sym typeface="Calibri"/>
                </a:rPr>
                <a:t>Data Pipeline</a:t>
              </a:r>
              <a:endParaRPr/>
            </a:p>
            <a:p>
              <a:pPr marL="457200" marR="0" lvl="0" indent="-457200" algn="l" rtl="0">
                <a:lnSpc>
                  <a:spcPct val="136111"/>
                </a:lnSpc>
                <a:spcBef>
                  <a:spcPts val="0"/>
                </a:spcBef>
                <a:spcAft>
                  <a:spcPts val="0"/>
                </a:spcAft>
                <a:buClr>
                  <a:srgbClr val="FFFFFF"/>
                </a:buClr>
                <a:buSzPts val="3600"/>
                <a:buFont typeface="Calibri"/>
                <a:buChar char="-"/>
              </a:pPr>
              <a:r>
                <a:rPr lang="en-US" sz="3600">
                  <a:solidFill>
                    <a:srgbClr val="FFFFFF"/>
                  </a:solidFill>
                  <a:latin typeface="Calibri"/>
                  <a:ea typeface="Calibri"/>
                  <a:cs typeface="Calibri"/>
                  <a:sym typeface="Calibri"/>
                </a:rPr>
                <a:t>Modelling</a:t>
              </a:r>
              <a:endParaRPr sz="3600">
                <a:solidFill>
                  <a:srgbClr val="FFFFFF"/>
                </a:solidFill>
                <a:latin typeface="Calibri"/>
                <a:ea typeface="Calibri"/>
                <a:cs typeface="Calibri"/>
                <a:sym typeface="Calibri"/>
              </a:endParaRPr>
            </a:p>
            <a:p>
              <a:pPr marL="457200" marR="0" lvl="0" indent="-457200" algn="l" rtl="0">
                <a:lnSpc>
                  <a:spcPct val="136111"/>
                </a:lnSpc>
                <a:spcBef>
                  <a:spcPts val="0"/>
                </a:spcBef>
                <a:spcAft>
                  <a:spcPts val="0"/>
                </a:spcAft>
                <a:buClr>
                  <a:srgbClr val="FFFFFF"/>
                </a:buClr>
                <a:buSzPts val="3600"/>
                <a:buFont typeface="Calibri"/>
                <a:buChar char="-"/>
              </a:pPr>
              <a:r>
                <a:rPr lang="en-US" sz="3600">
                  <a:solidFill>
                    <a:srgbClr val="FFFFFF"/>
                  </a:solidFill>
                  <a:latin typeface="Calibri"/>
                  <a:ea typeface="Calibri"/>
                  <a:cs typeface="Calibri"/>
                  <a:sym typeface="Calibri"/>
                </a:rPr>
                <a:t>Analysis</a:t>
              </a:r>
              <a:endParaRPr sz="3600">
                <a:solidFill>
                  <a:srgbClr val="FFFFFF"/>
                </a:solidFill>
                <a:latin typeface="Calibri"/>
                <a:ea typeface="Calibri"/>
                <a:cs typeface="Calibri"/>
                <a:sym typeface="Calibri"/>
              </a:endParaRPr>
            </a:p>
            <a:p>
              <a:pPr marL="457200" marR="0" lvl="0" indent="-279400" algn="l" rtl="0">
                <a:lnSpc>
                  <a:spcPct val="175000"/>
                </a:lnSpc>
                <a:spcBef>
                  <a:spcPts val="0"/>
                </a:spcBef>
                <a:spcAft>
                  <a:spcPts val="0"/>
                </a:spcAft>
                <a:buClr>
                  <a:schemeClr val="dk1"/>
                </a:buClr>
                <a:buSzPts val="2800"/>
                <a:buFont typeface="Calibri"/>
                <a:buNone/>
              </a:pPr>
              <a:endParaRPr sz="2800">
                <a:solidFill>
                  <a:srgbClr val="FFFFFF"/>
                </a:solidFill>
                <a:latin typeface="Calibri"/>
                <a:ea typeface="Calibri"/>
                <a:cs typeface="Calibri"/>
                <a:sym typeface="Calibri"/>
              </a:endParaRPr>
            </a:p>
          </p:txBody>
        </p:sp>
        <p:sp>
          <p:nvSpPr>
            <p:cNvPr id="232" name="Google Shape;232;p9"/>
            <p:cNvSpPr txBox="1"/>
            <p:nvPr/>
          </p:nvSpPr>
          <p:spPr>
            <a:xfrm>
              <a:off x="25400" y="1921297"/>
              <a:ext cx="6185400" cy="9852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4800">
                  <a:solidFill>
                    <a:srgbClr val="FFFFFF"/>
                  </a:solidFill>
                  <a:latin typeface="Calibri"/>
                  <a:ea typeface="Calibri"/>
                  <a:cs typeface="Calibri"/>
                  <a:sym typeface="Calibri"/>
                </a:rPr>
                <a:t>DATA &amp; MODEL</a:t>
              </a:r>
              <a:endParaRPr/>
            </a:p>
          </p:txBody>
        </p:sp>
        <p:sp>
          <p:nvSpPr>
            <p:cNvPr id="233" name="Google Shape;233;p9"/>
            <p:cNvSpPr txBox="1"/>
            <p:nvPr/>
          </p:nvSpPr>
          <p:spPr>
            <a:xfrm>
              <a:off x="0" y="-600075"/>
              <a:ext cx="6185537" cy="2702348"/>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0400">
                  <a:solidFill>
                    <a:srgbClr val="FFFFFF"/>
                  </a:solidFill>
                  <a:latin typeface="Arial"/>
                  <a:ea typeface="Arial"/>
                  <a:cs typeface="Arial"/>
                  <a:sym typeface="Arial"/>
                </a:rPr>
                <a:t>Part  2</a:t>
              </a:r>
              <a:endParaRPr/>
            </a:p>
          </p:txBody>
        </p:sp>
        <p:cxnSp>
          <p:nvCxnSpPr>
            <p:cNvPr id="234" name="Google Shape;234;p9"/>
            <p:cNvCxnSpPr/>
            <p:nvPr/>
          </p:nvCxnSpPr>
          <p:spPr>
            <a:xfrm>
              <a:off x="0" y="4260073"/>
              <a:ext cx="10116325" cy="0"/>
            </a:xfrm>
            <a:prstGeom prst="straightConnector1">
              <a:avLst/>
            </a:prstGeom>
            <a:noFill/>
            <a:ln w="38100" cap="rnd" cmpd="sng">
              <a:solidFill>
                <a:srgbClr val="FFFFFF"/>
              </a:solidFill>
              <a:prstDash val="solid"/>
              <a:round/>
              <a:headEnd type="none" w="sm" len="sm"/>
              <a:tailEnd type="none" w="sm" len="sm"/>
            </a:ln>
          </p:spPr>
        </p:cxnSp>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1621</Words>
  <Application>Microsoft Office PowerPoint</Application>
  <PresentationFormat>Custom</PresentationFormat>
  <Paragraphs>214</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Calibri</vt:lpstr>
      <vt:lpstr>Arimo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Yang Jesse</cp:lastModifiedBy>
  <cp:revision>3</cp:revision>
  <dcterms:created xsi:type="dcterms:W3CDTF">2006-08-16T00:00:00Z</dcterms:created>
  <dcterms:modified xsi:type="dcterms:W3CDTF">2021-06-10T01:21:24Z</dcterms:modified>
</cp:coreProperties>
</file>